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4"/>
  </p:notesMasterIdLst>
  <p:handoutMasterIdLst>
    <p:handoutMasterId r:id="rId85"/>
  </p:handoutMasterIdLst>
  <p:sldIdLst>
    <p:sldId id="343" r:id="rId2"/>
    <p:sldId id="344"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81" r:id="rId22"/>
    <p:sldId id="280" r:id="rId23"/>
    <p:sldId id="279" r:id="rId24"/>
    <p:sldId id="282" r:id="rId25"/>
    <p:sldId id="283" r:id="rId26"/>
    <p:sldId id="284" r:id="rId27"/>
    <p:sldId id="285" r:id="rId28"/>
    <p:sldId id="286" r:id="rId29"/>
    <p:sldId id="288" r:id="rId30"/>
    <p:sldId id="287" r:id="rId31"/>
    <p:sldId id="289" r:id="rId32"/>
    <p:sldId id="290" r:id="rId33"/>
    <p:sldId id="291" r:id="rId34"/>
    <p:sldId id="292" r:id="rId35"/>
    <p:sldId id="293" r:id="rId36"/>
    <p:sldId id="295" r:id="rId37"/>
    <p:sldId id="294" r:id="rId38"/>
    <p:sldId id="296" r:id="rId39"/>
    <p:sldId id="297" r:id="rId40"/>
    <p:sldId id="299" r:id="rId41"/>
    <p:sldId id="298" r:id="rId42"/>
    <p:sldId id="301" r:id="rId43"/>
    <p:sldId id="300" r:id="rId44"/>
    <p:sldId id="302" r:id="rId45"/>
    <p:sldId id="303" r:id="rId46"/>
    <p:sldId id="305" r:id="rId47"/>
    <p:sldId id="304" r:id="rId48"/>
    <p:sldId id="308" r:id="rId49"/>
    <p:sldId id="306" r:id="rId50"/>
    <p:sldId id="307" r:id="rId51"/>
    <p:sldId id="315" r:id="rId52"/>
    <p:sldId id="316" r:id="rId53"/>
    <p:sldId id="309" r:id="rId54"/>
    <p:sldId id="317" r:id="rId55"/>
    <p:sldId id="310" r:id="rId56"/>
    <p:sldId id="314" r:id="rId57"/>
    <p:sldId id="311" r:id="rId58"/>
    <p:sldId id="319" r:id="rId59"/>
    <p:sldId id="323" r:id="rId60"/>
    <p:sldId id="320" r:id="rId61"/>
    <p:sldId id="321" r:id="rId62"/>
    <p:sldId id="318" r:id="rId63"/>
    <p:sldId id="326" r:id="rId64"/>
    <p:sldId id="327" r:id="rId65"/>
    <p:sldId id="328" r:id="rId66"/>
    <p:sldId id="329" r:id="rId67"/>
    <p:sldId id="337" r:id="rId68"/>
    <p:sldId id="312" r:id="rId69"/>
    <p:sldId id="324" r:id="rId70"/>
    <p:sldId id="325" r:id="rId71"/>
    <p:sldId id="330" r:id="rId72"/>
    <p:sldId id="322" r:id="rId73"/>
    <p:sldId id="313" r:id="rId74"/>
    <p:sldId id="331" r:id="rId75"/>
    <p:sldId id="332" r:id="rId76"/>
    <p:sldId id="333" r:id="rId77"/>
    <p:sldId id="335" r:id="rId78"/>
    <p:sldId id="334" r:id="rId79"/>
    <p:sldId id="342" r:id="rId80"/>
    <p:sldId id="341" r:id="rId81"/>
    <p:sldId id="336" r:id="rId82"/>
    <p:sldId id="338" r:id="rId8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Default Section" id="{9EA79F72-29DB-E14D-AAA9-866EEEECB720}">
          <p14:sldIdLst>
            <p14:sldId id="343"/>
            <p14:sldId id="344"/>
            <p14:sldId id="260"/>
            <p14:sldId id="261"/>
            <p14:sldId id="262"/>
            <p14:sldId id="263"/>
            <p14:sldId id="264"/>
            <p14:sldId id="265"/>
            <p14:sldId id="266"/>
            <p14:sldId id="267"/>
            <p14:sldId id="268"/>
            <p14:sldId id="269"/>
            <p14:sldId id="271"/>
            <p14:sldId id="272"/>
            <p14:sldId id="273"/>
            <p14:sldId id="274"/>
            <p14:sldId id="275"/>
            <p14:sldId id="276"/>
            <p14:sldId id="277"/>
            <p14:sldId id="278"/>
            <p14:sldId id="281"/>
            <p14:sldId id="280"/>
            <p14:sldId id="279"/>
            <p14:sldId id="282"/>
            <p14:sldId id="283"/>
            <p14:sldId id="284"/>
            <p14:sldId id="285"/>
            <p14:sldId id="286"/>
            <p14:sldId id="288"/>
            <p14:sldId id="287"/>
            <p14:sldId id="289"/>
            <p14:sldId id="290"/>
            <p14:sldId id="291"/>
            <p14:sldId id="292"/>
            <p14:sldId id="293"/>
            <p14:sldId id="295"/>
            <p14:sldId id="294"/>
            <p14:sldId id="296"/>
            <p14:sldId id="297"/>
            <p14:sldId id="299"/>
            <p14:sldId id="298"/>
            <p14:sldId id="301"/>
            <p14:sldId id="300"/>
            <p14:sldId id="302"/>
            <p14:sldId id="303"/>
            <p14:sldId id="305"/>
            <p14:sldId id="304"/>
            <p14:sldId id="308"/>
            <p14:sldId id="306"/>
            <p14:sldId id="307"/>
            <p14:sldId id="315"/>
            <p14:sldId id="316"/>
            <p14:sldId id="309"/>
            <p14:sldId id="317"/>
            <p14:sldId id="310"/>
            <p14:sldId id="314"/>
            <p14:sldId id="311"/>
            <p14:sldId id="319"/>
            <p14:sldId id="323"/>
            <p14:sldId id="320"/>
            <p14:sldId id="321"/>
            <p14:sldId id="318"/>
            <p14:sldId id="326"/>
            <p14:sldId id="327"/>
            <p14:sldId id="328"/>
            <p14:sldId id="329"/>
            <p14:sldId id="337"/>
            <p14:sldId id="312"/>
            <p14:sldId id="324"/>
            <p14:sldId id="325"/>
            <p14:sldId id="330"/>
            <p14:sldId id="322"/>
            <p14:sldId id="313"/>
            <p14:sldId id="331"/>
            <p14:sldId id="332"/>
            <p14:sldId id="333"/>
            <p14:sldId id="335"/>
            <p14:sldId id="334"/>
            <p14:sldId id="342"/>
            <p14:sldId id="341"/>
            <p14:sldId id="336"/>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hui xie" initials="jx" lastIdx="1" clrIdx="0">
    <p:extLst>
      <p:ext uri="{19B8F6BF-5375-455C-9EA6-DF929625EA0E}">
        <p15:presenceInfo xmlns:p15="http://schemas.microsoft.com/office/powerpoint/2012/main" userId="7d46d9e669ec1c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7" autoAdjust="0"/>
    <p:restoredTop sz="88385" autoAdjust="0"/>
  </p:normalViewPr>
  <p:slideViewPr>
    <p:cSldViewPr>
      <p:cViewPr varScale="1">
        <p:scale>
          <a:sx n="98" d="100"/>
          <a:sy n="98" d="100"/>
        </p:scale>
        <p:origin x="21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55A0C9-E830-1241-BEA3-6925DA004ECF}" type="datetimeFigureOut">
              <a:rPr lang="en-US" smtClean="0"/>
              <a:pPr/>
              <a:t>3/14/23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3-25T22:10:18.212"/>
    </inkml:context>
    <inkml:brush xml:id="br0">
      <inkml:brushProperty name="width" value="0.05292" units="cm"/>
      <inkml:brushProperty name="height" value="0.05292" units="cm"/>
      <inkml:brushProperty name="color" value="#FF0000"/>
    </inkml:brush>
  </inkml:definitions>
  <inkml:trace contextRef="#ctx0" brushRef="#br0">12194 6101 20 0,'-12'-31'8'0,"9"25"-6"0,3 4-3 16,0 2-2-16,0 0-5 0,0 2 0 16</inkml:trace>
  <inkml:trace contextRef="#ctx0" brushRef="#br0" timeOffset="5403.86">17254 5659 32 0,'0'-42'13'0,"3"32"-10"0,0 7-14 0,3 3-7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3-30T21:26:08.156"/>
    </inkml:context>
    <inkml:brush xml:id="br0">
      <inkml:brushProperty name="width" value="0.05292" units="cm"/>
      <inkml:brushProperty name="height" value="0.05292" units="cm"/>
      <inkml:brushProperty name="color" value="#FF0000"/>
    </inkml:brush>
  </inkml:definitions>
  <inkml:trace contextRef="#ctx0" brushRef="#br0">11167 12629 20 0,'-3'-3'11'0,"3"6"-9"0,0-3 0 0,0 0-1 16,0 0-1-16,0 0 2 15,0 0-1-15,0 0 2 16,0 0-4-16,0 0 0 16,0 0-1-16,0 0 0 15,0 0 0-15,0 0 0 16,0 0 2-16,0 0 2 16,0 0-1-16,0 0 2 15,0 0-2-15,0 0-1 16,0 0 1-16,0-3 1 0,0 0-1 15,-3 1-1-15,3 2-2 16,0 0 1-16,-3 0 1 16,3 0 0-16,0 0 0 15,0 0 0-15,0 0 0 16,0 0 0-16,0-3 4 16,0 0 2-16,-3 1 2 15,0-1 2-15,3 0-7 16,0 3-2-16,0 0-3 15,0 0 0-15,0 0 2 16,0 0 0-16,0 0-7 16,3 6 0-16,0-1-10 15,0 6-2-15</inkml:trace>
  <inkml:trace contextRef="#ctx0" brushRef="#br0" timeOffset="42231.01">11072 12491 32 0,'-3'-3'13'0,"0"3"-10"0,3-2 11 0,0 2 5 16,0 0-1-16,-3-3 1 15,0 0-4-15,0 1-1 16,0 2-8-16,3-3-2 16,0 3-7-16,-3 0 0 15</inkml:trace>
  <inkml:trace contextRef="#ctx0" brushRef="#br0" timeOffset="42846.23">11045 12480 147 0,'-3'8'-2'16,"0"0"1"-16,0 0 1 15,0 0 0-15,0-3 2 16,0 1 3-16,0-4 2 15,3 1 16-15,0-3 10 16,-3-3-11-16,0-2-4 0,0 0-9 16,0-3-1-16,0 3-5 15,0-1 0-15,3 1 1 0,0 2-2 16,0 1-2-16,0-1-2 16,0 3-1-16,0 0 2 15,0 0 0-15,0 0-4 16,0 0 1-16,0 0 4 15,0 0 4-15,0 0-3 16,0 0-1-16,0 0 0 16,6 3 0-16,-3-1-3 15,3 1 2-15,-3 0 1 16,3-1 2-16,-6-2-1 16,0 0-1-16,0 0 5 15,0 0 4-15,0 0-5 0,0 0 0 16,6 3-4-16,-3 2-1 15,3 1 1-15,-3-1 2 16,-3-5-3-16,3 2 0 16,-3-2 1-16,0 0 2 15,0 0-1-15,0 0 2 16,0 0 7-16,0 0 5 16,0 0-7-16,0 0-2 15,0 0-6-15,3 3-1 16,-3-3 1-16,0 0 2 15,0 0-1-15,0 0-1 16,0 0 1-16,0 0-1 16,0 0 0-16,0 0 2 0,0 0-1 15,0 0 2-15,0 0-2 16,0 0-1-16,0 0 1 16,0 0 1-16,0 0-3 15,0 0 0 1,0 0 3-16,0 0 1 0,0 0-4 15,0 0 1-15</inkml:trace>
  <inkml:trace contextRef="#ctx0" brushRef="#br0" timeOffset="50203.16">11161 10004 28 0,'-18'-27'13'0,"18"25"-10"0,0-1-3 16,3 6 0-16,6 2-11 15,6 3-5-15</inkml:trace>
  <inkml:trace contextRef="#ctx0" brushRef="#br0" timeOffset="54165.1">11119 12676 36 0,'-3'0'16'0,"6"0"-12"0,-3 0-2 0,0 0 0 15,0 0-2-15,0 0 2 0,0 0-1 16,0 0-1-16,0 0 12 15,-3 0 6-15,0 0-7 16,3-2-1-16,-3-1-4 16,0 0 1-16,0 1-2 15,0-1 0-15,0-2 3 16,1-1 3-16,-1 1-4 16,0 0 1-16,0 0-3 15,3 2 0-15,-3-2-1 16,0-1 0-16,0 1 0 15,3-3 2-15,-3 0-3 0,0 0-2 16,0 0 0-16,0 3-1 16,0 0 0-16,3-1 0 0,0 4 0 15,0-1 0-15,0 0 2 16,-3 1-3-16,3 2-2 16,0 0 2-16,0 0 2 15,0 0 0-15,0 0-1 16,0 0-2-16,0 0-1 15,0 0-1-15,0 0 3 0,0 0 0 16,0 0 3-16,0 0-1 16,0 0 2-16,0 0-2 15,0 0-1-15,0 0 1 16,0 0-1-16,0 0-3 16,0 0 2-16,0 0 1 15,0 0 0-15,0 0 0 16,0 0 0-16,0 0 0 15,0 0 0-15,0 0 2 16,0 0 1-16,0 0-1 16,0 0-2-16,0 0 1 15,0 0-1-15,0 0-3 16,0 0 2-16,0 0 1 16,0 0 0-16,0 0 0 15,0 0 2-15,0 0 1 0,0-6 1 31,0-1 0-31,0-1-2 0,0 2 1 16,0 1-2-16,0 2 2 16,0 1-4-16,0-1 0 15,0 3-4-15,6 0 1 16,0 3-27 0,0 2-38-16,0 6 8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3-25T22:25:44.713"/>
    </inkml:context>
    <inkml:brush xml:id="br0">
      <inkml:brushProperty name="width" value="0.05292" units="cm"/>
      <inkml:brushProperty name="height" value="0.05292" units="cm"/>
      <inkml:brushProperty name="color" value="#FF0000"/>
    </inkml:brush>
  </inkml:definitions>
  <inkml:trace contextRef="#ctx0" brushRef="#br0">11819 8797 92 0,'-12'-53'35'0,"12"53"-27"0,0 24-42 0,-3 3-18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3-30T21:55:39.825"/>
    </inkml:context>
    <inkml:brush xml:id="br0">
      <inkml:brushProperty name="width" value="0.05292" units="cm"/>
      <inkml:brushProperty name="height" value="0.05292" units="cm"/>
      <inkml:brushProperty name="color" value="#FF0000"/>
    </inkml:brush>
  </inkml:definitions>
  <inkml:trace contextRef="#ctx0" brushRef="#br0">5455 9102 64 0,'110'-3'24'0,"-62"3"-18"0,23-3 4 16,-26-2 2-16,11 2-5 15,13 1-2-15,8-1-2 16,7-2 0-16,2 0 0 15,0 2 3-15,-3 3-5 16,-5 0-3-16,-10-3 1 16,-2-2 2-16,-4-3 2 15,-2-3 1-15,-1 1-5 16,-5-1 1-16,3 6-40 16,-7 5-18-16</inkml:trace>
  <inkml:trace contextRef="#ctx0" brushRef="#br0" timeOffset="39198.24">11033 14875 24 0,'45'16'11'0,"-16"-6"-9"0,19 1 11 0,-18-6 4 0,17 1-5 15,13-4-2-15,8-2-1 16,7-5-1-16,8-3 7 16,1 0 2-16,-1 3-4 15,0-1 0-15,-5-2-4 16,-1 3 0-16,-3 0-5 16,1 5-1-16,-7 3-3 15,-2 4-1-15,-7 7 1 16,1 2 0-16,-4-1 0 15,4 4 2-15,-1-3-1 16,1 0 2-16,-6-3-2 16,-7 0 2-16,-2-2 9 15,-4-3 7-15,-2 0-8 0,-3-3-1 16,-3-2-6-16,-1-1-1 16,-2-2-1-16,0-2-4 0,0-4 1 15,-1-2 5-15,-2-2 2 16,-3-1-2-16,-6 3-3 15,0 3-58 1,-6 5-41-16,-6-11 32 16</inkml:trace>
  <inkml:trace contextRef="#ctx0" brushRef="#br0" timeOffset="43598.06">10438 16732 60 0,'26'-10'24'0,"-11"7"-18"0,12-2 4 16,-15 5 4-16,3 0-6 0,3 2-2 15,3 1 5-15,-1 0 3 16,1-3-3-16,0 2 1 16,0-2-5-16,0 0 1 15,0 0-3-15,2 0 0 16,1 0-1-16,0 0 2 16,0 3-3-16,0 0 0 15,-3-1-1-15,-1 1 1 0,1 0 0 16,0-1-1-16,0 3-2 15,3-2 1-15,-3 2 1 16,-4-2-1-16,1 2-1 16,-3-2 1-16,0 0-1 15,-3-1 0-15,3 1 0 0,-3 0 0 16,0-3 2-16,0 0 3 16,-1-3 4-16,-2 0 0 15,0 1 0-15,0-4-8 16,0 4 0-16,-3-4-1 15,0 4 0-15,0-1 0 16,-3 0 0-16,0 1-7 16,-3 2 0-16,0 0-65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3-30T21:58:09.023"/>
    </inkml:context>
    <inkml:brush xml:id="br0">
      <inkml:brushProperty name="width" value="0.05292" units="cm"/>
      <inkml:brushProperty name="height" value="0.05292" units="cm"/>
      <inkml:brushProperty name="color" value="#FF0000"/>
    </inkml:brush>
  </inkml:definitions>
  <inkml:trace contextRef="#ctx0" brushRef="#br0">8780 11621 28 0,'30'2'13'0,"-16"-2"-10"0,4 0 2 0,-9 0-1 0,3 0-2 15,0 0 1-15,-3-2-2 16,0-1-1-16,0 0 7 15,0 1 3-15,-3 2-1 16,0 0 0-16,0-3-8 16,-3 3 0-16,0 0 1 15,-1 0 3-15,1 0-4 16,-3 0-1-16,0 0 0 16,0 0 2-16,0 0 1 15,0 0 1-15,0 0 0 16,0 0 0-16,0-3 0 15,-3 1 0-15,1-1-5 16,-1 3 1-16,-3 0 0 0,-3 0 0 16,-3 0 0-16,-3 0 0 15,-3 0 0-15,-3 0 0 16,-6 0-5-16,-8 3 1 16,-10-1-5-16,-9 6 1 15,-2 3-1-15,-1 2 3 16,-2-2-1-16,8-3 2 15,4-1-15-15,2-1-4 16,3-1 10-16,4-2 5 16</inkml:trace>
  <inkml:trace contextRef="#ctx0" brushRef="#br0" timeOffset="365.16">9086 11621 20 0,'45'-6'11'0,"-24"6"-9"0,3-2 2 16,-12 2 2-16,-1 0-3 0,4 0-2 15,0-3 13-15,-3 0 5 16,-3 1-5-16,0-1-1 16,-3 0-5-16,0 3-3 15,0 0-2-15,-3 0 0 16,0 0-4-16,-3 0 0 15,3 0-32-15,0 6-15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845082-6AF3-024B-A14D-C5AD8123919E}" type="datetimeFigureOut">
              <a:rPr lang="en-US" smtClean="0"/>
              <a:pPr/>
              <a:t>3/14/23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A71DD78-7515-407F-9BD3-649524BE3587}" type="datetime1">
              <a:rPr kumimoji="0" lang="en-US" sz="24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3/14/23</a:t>
            </a:fld>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Univers 65"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Tree>
    <p:extLst>
      <p:ext uri="{BB962C8B-B14F-4D97-AF65-F5344CB8AC3E}">
        <p14:creationId xmlns:p14="http://schemas.microsoft.com/office/powerpoint/2010/main" val="7723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7.png"/><Relationship Id="rId7"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2" Type="http://schemas.openxmlformats.org/officeDocument/2006/relationships/image" Target="../media/image10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4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980.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4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5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49.emf"/><Relationship Id="rId3" Type="http://schemas.openxmlformats.org/officeDocument/2006/relationships/image" Target="../media/image145.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46.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0.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500.png"/></Relationships>
</file>

<file path=ppt/slides/_rels/slide62.xml.rels><?xml version="1.0" encoding="UTF-8" standalone="yes"?>
<Relationships xmlns="http://schemas.openxmlformats.org/package/2006/relationships"><Relationship Id="rId3" Type="http://schemas.openxmlformats.org/officeDocument/2006/relationships/image" Target="../media/image1520.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560.emf"/><Relationship Id="rId4" Type="http://schemas.openxmlformats.org/officeDocument/2006/relationships/customXml" Target="../ink/ink3.xml"/></Relationships>
</file>

<file path=ppt/slides/_rels/slide6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8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00.png"/><Relationship Id="rId2" Type="http://schemas.openxmlformats.org/officeDocument/2006/relationships/image" Target="../media/image1590.png"/><Relationship Id="rId1" Type="http://schemas.openxmlformats.org/officeDocument/2006/relationships/slideLayout" Target="../slideLayouts/slideLayout2.xml"/><Relationship Id="rId5" Type="http://schemas.openxmlformats.org/officeDocument/2006/relationships/image" Target="../media/image1620.png"/><Relationship Id="rId4" Type="http://schemas.openxmlformats.org/officeDocument/2006/relationships/image" Target="../media/image1610.png"/></Relationships>
</file>

<file path=ppt/slides/_rels/slide68.x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64.png"/></Relationships>
</file>

<file path=ppt/slides/_rels/slide6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7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57.png"/><Relationship Id="rId1" Type="http://schemas.openxmlformats.org/officeDocument/2006/relationships/slideLayout" Target="../slideLayouts/slideLayout2.xml"/><Relationship Id="rId4" Type="http://schemas.openxmlformats.org/officeDocument/2006/relationships/image" Target="../media/image181.png"/></Relationships>
</file>

<file path=ppt/slides/_rels/slide76.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2.xml"/><Relationship Id="rId4" Type="http://schemas.openxmlformats.org/officeDocument/2006/relationships/image" Target="../media/image184.png"/></Relationships>
</file>

<file path=ppt/slides/_rels/slide77.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87.emf"/><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89.png"/><Relationship Id="rId4" Type="http://schemas.openxmlformats.org/officeDocument/2006/relationships/image" Target="../media/image188.png"/></Relationships>
</file>

<file path=ppt/slides/_rels/slide79.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193.png"/><Relationship Id="rId4" Type="http://schemas.openxmlformats.org/officeDocument/2006/relationships/image" Target="../media/image19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8.png"/><Relationship Id="rId5" Type="http://schemas.openxmlformats.org/officeDocument/2006/relationships/image" Target="../media/image197.png"/><Relationship Id="rId10" Type="http://schemas.openxmlformats.org/officeDocument/2006/relationships/image" Target="../media/image188.emf"/><Relationship Id="rId4" Type="http://schemas.openxmlformats.org/officeDocument/2006/relationships/image" Target="../media/image196.png"/><Relationship Id="rId9" Type="http://schemas.openxmlformats.org/officeDocument/2006/relationships/customXml" Target="../ink/ink5.xml"/></Relationships>
</file>

<file path=ppt/slides/_rels/slide81.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81200"/>
            <a:ext cx="7195344" cy="2139462"/>
          </a:xfrm>
        </p:spPr>
        <p:txBody>
          <a:bodyPr>
            <a:normAutofit/>
          </a:bodyPr>
          <a:lstStyle/>
          <a:p>
            <a:pPr algn="ctr"/>
            <a:r>
              <a:rPr lang="en-US" sz="4000" b="1" dirty="0"/>
              <a:t>EE455 Introduction to Energy Distribution Systems</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36577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Transposed Three-phase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Content Placeholder 5"/>
          <p:cNvSpPr>
            <a:spLocks noGrp="1"/>
          </p:cNvSpPr>
          <p:nvPr>
            <p:ph idx="1"/>
          </p:nvPr>
        </p:nvSpPr>
        <p:spPr>
          <a:xfrm>
            <a:off x="228600" y="1066800"/>
            <a:ext cx="8610600" cy="2899255"/>
          </a:xfrm>
          <a:prstGeom prst="rect">
            <a:avLst/>
          </a:prstGeom>
        </p:spPr>
        <p:txBody>
          <a:bodyPr wrap="square">
            <a:spAutoFit/>
          </a:bodyPr>
          <a:lstStyle/>
          <a:p>
            <a:pPr marL="342900" indent="-342900">
              <a:buClrTx/>
              <a:buFont typeface="Arial" panose="020B0604020202020204" pitchFamily="34" charset="0"/>
              <a:buChar char="•"/>
            </a:pPr>
            <a:r>
              <a:rPr lang="en-US" sz="2200" dirty="0">
                <a:solidFill>
                  <a:srgbClr val="000000"/>
                </a:solidFill>
                <a:latin typeface="Times"/>
                <a:cs typeface="Times"/>
              </a:rPr>
              <a:t>High-voltage transmission lines are usually assumed to be transposed (each phase occupies the same physical position on the structure for one-third of the length of the line). In addition to the assumption of transposition, it is assumed that the phases are equally loaded (balanced loading). </a:t>
            </a:r>
          </a:p>
          <a:p>
            <a:pPr marL="342900" indent="-342900">
              <a:buClrTx/>
              <a:buFont typeface="Arial" panose="020B0604020202020204" pitchFamily="34" charset="0"/>
              <a:buChar char="•"/>
            </a:pPr>
            <a:r>
              <a:rPr lang="en-US" sz="2200" dirty="0">
                <a:solidFill>
                  <a:srgbClr val="000000"/>
                </a:solidFill>
                <a:latin typeface="Times"/>
                <a:cs typeface="Times"/>
              </a:rPr>
              <a:t>With these two assumptions, it is possible to combine the “self” and “mutual” terms into one “phase” inductance.</a:t>
            </a:r>
          </a:p>
          <a:p>
            <a:pPr marL="342900" indent="-342900">
              <a:buClrTx/>
              <a:buFont typeface="Arial" panose="020B0604020202020204" pitchFamily="34" charset="0"/>
              <a:buChar char="•"/>
            </a:pPr>
            <a:r>
              <a:rPr lang="en-US" sz="2000" i="1" dirty="0">
                <a:solidFill>
                  <a:srgbClr val="000000"/>
                </a:solidFill>
                <a:latin typeface="Times"/>
                <a:cs typeface="Times"/>
              </a:rPr>
              <a:t>Phase inductance</a:t>
            </a:r>
            <a:r>
              <a:rPr lang="en-US" sz="2000" dirty="0">
                <a:solidFill>
                  <a:srgbClr val="000000"/>
                </a:solidFill>
                <a:latin typeface="Times"/>
                <a:cs typeface="Times"/>
              </a:rPr>
              <a:t>:</a:t>
            </a:r>
          </a:p>
        </p:txBody>
      </p:sp>
      <p:sp>
        <p:nvSpPr>
          <p:cNvPr id="7" name="Rectangle 6"/>
          <p:cNvSpPr/>
          <p:nvPr/>
        </p:nvSpPr>
        <p:spPr>
          <a:xfrm>
            <a:off x="514427" y="4510784"/>
            <a:ext cx="8647386" cy="430887"/>
          </a:xfrm>
          <a:prstGeom prst="rect">
            <a:avLst/>
          </a:prstGeom>
        </p:spPr>
        <p:txBody>
          <a:bodyPr wrap="square">
            <a:spAutoFit/>
          </a:bodyPr>
          <a:lstStyle/>
          <a:p>
            <a:r>
              <a:rPr lang="en-US" sz="2200" i="1" dirty="0"/>
              <a:t>where</a:t>
            </a:r>
            <a:endParaRPr lang="en-US" sz="2200" dirty="0"/>
          </a:p>
        </p:txBody>
      </p:sp>
      <p:sp>
        <p:nvSpPr>
          <p:cNvPr id="8" name="Rectangle 7"/>
          <p:cNvSpPr/>
          <p:nvPr/>
        </p:nvSpPr>
        <p:spPr>
          <a:xfrm>
            <a:off x="457200" y="5462649"/>
            <a:ext cx="8732162" cy="430887"/>
          </a:xfrm>
          <a:prstGeom prst="rect">
            <a:avLst/>
          </a:prstGeom>
        </p:spPr>
        <p:txBody>
          <a:bodyPr wrap="square">
            <a:spAutoFit/>
          </a:bodyPr>
          <a:lstStyle/>
          <a:p>
            <a:r>
              <a:rPr lang="en-US" sz="2200" i="1" dirty="0">
                <a:solidFill>
                  <a:srgbClr val="000000"/>
                </a:solidFill>
              </a:rPr>
              <a:t>D</a:t>
            </a:r>
            <a:r>
              <a:rPr lang="en-US" sz="2200" i="1" baseline="-25000" dirty="0">
                <a:solidFill>
                  <a:srgbClr val="000000"/>
                </a:solidFill>
              </a:rPr>
              <a:t>ab</a:t>
            </a:r>
            <a:r>
              <a:rPr lang="en-US" sz="2200" dirty="0">
                <a:solidFill>
                  <a:srgbClr val="000000"/>
                </a:solidFill>
              </a:rPr>
              <a:t>, </a:t>
            </a:r>
            <a:r>
              <a:rPr lang="en-US" sz="2200" i="1" dirty="0" err="1">
                <a:solidFill>
                  <a:srgbClr val="000000"/>
                </a:solidFill>
              </a:rPr>
              <a:t>D</a:t>
            </a:r>
            <a:r>
              <a:rPr lang="en-US" sz="2200" i="1" baseline="-25000" dirty="0" err="1">
                <a:solidFill>
                  <a:srgbClr val="000000"/>
                </a:solidFill>
              </a:rPr>
              <a:t>bc</a:t>
            </a:r>
            <a:r>
              <a:rPr lang="en-US" sz="2200" dirty="0">
                <a:solidFill>
                  <a:srgbClr val="000000"/>
                </a:solidFill>
              </a:rPr>
              <a:t>, and </a:t>
            </a:r>
            <a:r>
              <a:rPr lang="en-US" sz="2200" i="1" dirty="0" err="1">
                <a:solidFill>
                  <a:srgbClr val="000000"/>
                </a:solidFill>
              </a:rPr>
              <a:t>D</a:t>
            </a:r>
            <a:r>
              <a:rPr lang="en-US" sz="2200" i="1" baseline="-25000" dirty="0" err="1">
                <a:solidFill>
                  <a:srgbClr val="000000"/>
                </a:solidFill>
              </a:rPr>
              <a:t>ca</a:t>
            </a:r>
            <a:r>
              <a:rPr lang="en-US" sz="2200" dirty="0">
                <a:solidFill>
                  <a:srgbClr val="000000"/>
                </a:solidFill>
              </a:rPr>
              <a:t> are the distances between phases.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5">
                <a:extLst>
                  <a:ext uri="{FF2B5EF4-FFF2-40B4-BE49-F238E27FC236}">
                    <a16:creationId xmlns:a16="http://schemas.microsoft.com/office/drawing/2014/main" id="{206CCF93-C7CC-42B7-B4B9-662463130C34}"/>
                  </a:ext>
                </a:extLst>
              </p:cNvPr>
              <p:cNvSpPr txBox="1"/>
              <p:nvPr/>
            </p:nvSpPr>
            <p:spPr>
              <a:xfrm>
                <a:off x="2863331" y="3883871"/>
                <a:ext cx="3461269" cy="594265"/>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m:t>
                        </m:r>
                      </m:sub>
                    </m:sSub>
                  </m:oMath>
                </a14:m>
                <a:r>
                  <a:rPr lang="en-US" sz="2400" dirty="0"/>
                  <a:t>=</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−7</m:t>
                        </m:r>
                      </m:sup>
                    </m:sSup>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𝑒𝑞</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H/M</a:t>
                </a:r>
              </a:p>
            </p:txBody>
          </p:sp>
        </mc:Choice>
        <mc:Fallback xmlns="">
          <p:sp>
            <p:nvSpPr>
              <p:cNvPr id="9" name="TextBox 5">
                <a:extLst>
                  <a:ext uri="{FF2B5EF4-FFF2-40B4-BE49-F238E27FC236}">
                    <a16:creationId xmlns:a16="http://schemas.microsoft.com/office/drawing/2014/main" id="{206CCF93-C7CC-42B7-B4B9-662463130C34}"/>
                  </a:ext>
                </a:extLst>
              </p:cNvPr>
              <p:cNvSpPr txBox="1">
                <a:spLocks noRot="1" noChangeAspect="1" noMove="1" noResize="1" noEditPoints="1" noAdjustHandles="1" noChangeArrowheads="1" noChangeShapeType="1" noTextEdit="1"/>
              </p:cNvSpPr>
              <p:nvPr/>
            </p:nvSpPr>
            <p:spPr>
              <a:xfrm>
                <a:off x="2863331" y="3883871"/>
                <a:ext cx="3461269" cy="594265"/>
              </a:xfrm>
              <a:prstGeom prst="rect">
                <a:avLst/>
              </a:prstGeom>
              <a:blipFill>
                <a:blip r:embed="rId2"/>
                <a:stretch>
                  <a:fillRect r="-5810" b="-8163"/>
                </a:stretch>
              </a:blipFill>
            </p:spPr>
            <p:txBody>
              <a:bodyPr/>
              <a:lstStyle/>
              <a:p>
                <a:r>
                  <a:rPr lang="en-US">
                    <a:noFill/>
                  </a:rPr>
                  <a:t> </a:t>
                </a:r>
              </a:p>
            </p:txBody>
          </p:sp>
        </mc:Fallback>
      </mc:AlternateContent>
      <p:sp>
        <p:nvSpPr>
          <p:cNvPr id="10" name="TextBox 6">
            <a:extLst>
              <a:ext uri="{FF2B5EF4-FFF2-40B4-BE49-F238E27FC236}">
                <a16:creationId xmlns:a16="http://schemas.microsoft.com/office/drawing/2014/main" id="{D7187003-D72A-4C0E-8015-051CFB2958F6}"/>
              </a:ext>
            </a:extLst>
          </p:cNvPr>
          <p:cNvSpPr txBox="1"/>
          <p:nvPr/>
        </p:nvSpPr>
        <p:spPr>
          <a:xfrm>
            <a:off x="7966547" y="3857460"/>
            <a:ext cx="526106" cy="461665"/>
          </a:xfrm>
          <a:prstGeom prst="rect">
            <a:avLst/>
          </a:prstGeom>
          <a:noFill/>
        </p:spPr>
        <p:txBody>
          <a:bodyPr wrap="none" rtlCol="0">
            <a:spAutoFit/>
          </a:bodyPr>
          <a:lstStyle/>
          <a:p>
            <a:r>
              <a:rPr lang="en-US" sz="2400" dirty="0"/>
              <a:t>(5)</a:t>
            </a:r>
          </a:p>
        </p:txBody>
      </p:sp>
      <mc:AlternateContent xmlns:mc="http://schemas.openxmlformats.org/markup-compatibility/2006" xmlns:a14="http://schemas.microsoft.com/office/drawing/2010/main">
        <mc:Choice Requires="a14">
          <p:sp>
            <p:nvSpPr>
              <p:cNvPr id="11" name="TextBox 11">
                <a:extLst>
                  <a:ext uri="{FF2B5EF4-FFF2-40B4-BE49-F238E27FC236}">
                    <a16:creationId xmlns:a16="http://schemas.microsoft.com/office/drawing/2014/main" id="{BF104B6A-24A3-481D-B1CC-A0E98D2B51EB}"/>
                  </a:ext>
                </a:extLst>
              </p:cNvPr>
              <p:cNvSpPr txBox="1"/>
              <p:nvPr/>
            </p:nvSpPr>
            <p:spPr>
              <a:xfrm>
                <a:off x="3020201" y="4974319"/>
                <a:ext cx="3147528" cy="447238"/>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𝑒𝑞</m:t>
                        </m:r>
                      </m:sub>
                    </m:sSub>
                  </m:oMath>
                </a14:m>
                <a:r>
                  <a:rPr lang="en-US" sz="2400" dirty="0"/>
                  <a:t>=</a:t>
                </a:r>
                <a14:m>
                  <m:oMath xmlns:m="http://schemas.openxmlformats.org/officeDocument/2006/math">
                    <m:rad>
                      <m:radPr>
                        <m:ctrlPr>
                          <a:rPr lang="en-US" sz="2400" i="1" dirty="0" smtClean="0">
                            <a:latin typeface="Cambria Math" panose="02040503050406030204" pitchFamily="18" charset="0"/>
                          </a:rPr>
                        </m:ctrlPr>
                      </m:radPr>
                      <m:deg>
                        <m:r>
                          <m:rPr>
                            <m:brk m:alnAt="7"/>
                          </m:rPr>
                          <a:rPr lang="en-US" sz="2400" b="0" i="1" dirty="0" smtClean="0">
                            <a:latin typeface="Cambria Math" panose="02040503050406030204" pitchFamily="18" charset="0"/>
                          </a:rPr>
                          <m:t>3</m:t>
                        </m:r>
                      </m:deg>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𝑎𝑏</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𝑏𝑐</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b="0" i="1" smtClean="0">
                                <a:latin typeface="Cambria Math" panose="02040503050406030204" pitchFamily="18" charset="0"/>
                              </a:rPr>
                              <m:t>𝑐𝑎</m:t>
                            </m:r>
                          </m:sub>
                        </m:sSub>
                      </m:e>
                    </m:rad>
                  </m:oMath>
                </a14:m>
                <a:r>
                  <a:rPr lang="en-US" sz="2400" dirty="0"/>
                  <a:t> ft</a:t>
                </a:r>
              </a:p>
            </p:txBody>
          </p:sp>
        </mc:Choice>
        <mc:Fallback xmlns="">
          <p:sp>
            <p:nvSpPr>
              <p:cNvPr id="11" name="TextBox 11">
                <a:extLst>
                  <a:ext uri="{FF2B5EF4-FFF2-40B4-BE49-F238E27FC236}">
                    <a16:creationId xmlns:a16="http://schemas.microsoft.com/office/drawing/2014/main" id="{BF104B6A-24A3-481D-B1CC-A0E98D2B51EB}"/>
                  </a:ext>
                </a:extLst>
              </p:cNvPr>
              <p:cNvSpPr txBox="1">
                <a:spLocks noRot="1" noChangeAspect="1" noMove="1" noResize="1" noEditPoints="1" noAdjustHandles="1" noChangeArrowheads="1" noChangeShapeType="1" noTextEdit="1"/>
              </p:cNvSpPr>
              <p:nvPr/>
            </p:nvSpPr>
            <p:spPr>
              <a:xfrm>
                <a:off x="3020201" y="4974319"/>
                <a:ext cx="3147528" cy="447238"/>
              </a:xfrm>
              <a:prstGeom prst="rect">
                <a:avLst/>
              </a:prstGeom>
              <a:blipFill>
                <a:blip r:embed="rId3"/>
                <a:stretch>
                  <a:fillRect t="-10959" r="-5609" b="-34247"/>
                </a:stretch>
              </a:blipFill>
            </p:spPr>
            <p:txBody>
              <a:bodyPr/>
              <a:lstStyle/>
              <a:p>
                <a:r>
                  <a:rPr lang="en-US">
                    <a:noFill/>
                  </a:rPr>
                  <a:t> </a:t>
                </a:r>
              </a:p>
            </p:txBody>
          </p:sp>
        </mc:Fallback>
      </mc:AlternateContent>
      <p:sp>
        <p:nvSpPr>
          <p:cNvPr id="12" name="TextBox 12">
            <a:extLst>
              <a:ext uri="{FF2B5EF4-FFF2-40B4-BE49-F238E27FC236}">
                <a16:creationId xmlns:a16="http://schemas.microsoft.com/office/drawing/2014/main" id="{FB6F07EA-72EC-4308-A8BA-314A3696F701}"/>
              </a:ext>
            </a:extLst>
          </p:cNvPr>
          <p:cNvSpPr txBox="1"/>
          <p:nvPr/>
        </p:nvSpPr>
        <p:spPr>
          <a:xfrm>
            <a:off x="7966547" y="4926371"/>
            <a:ext cx="526106" cy="461665"/>
          </a:xfrm>
          <a:prstGeom prst="rect">
            <a:avLst/>
          </a:prstGeom>
          <a:noFill/>
        </p:spPr>
        <p:txBody>
          <a:bodyPr wrap="none" rtlCol="0">
            <a:spAutoFit/>
          </a:bodyPr>
          <a:lstStyle/>
          <a:p>
            <a:r>
              <a:rPr lang="en-US" sz="2400" dirty="0"/>
              <a:t>(6)</a:t>
            </a:r>
          </a:p>
        </p:txBody>
      </p:sp>
    </p:spTree>
    <p:extLst>
      <p:ext uri="{BB962C8B-B14F-4D97-AF65-F5344CB8AC3E}">
        <p14:creationId xmlns:p14="http://schemas.microsoft.com/office/powerpoint/2010/main" val="247688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Transposed Three-phase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Content Placeholder 5"/>
          <p:cNvSpPr>
            <a:spLocks noGrp="1"/>
          </p:cNvSpPr>
          <p:nvPr>
            <p:ph idx="1"/>
          </p:nvPr>
        </p:nvSpPr>
        <p:spPr>
          <a:xfrm>
            <a:off x="381000" y="1066800"/>
            <a:ext cx="8458200" cy="1237262"/>
          </a:xfrm>
          <a:prstGeom prst="rect">
            <a:avLst/>
          </a:prstGeom>
        </p:spPr>
        <p:txBody>
          <a:bodyPr wrap="square">
            <a:spAutoFit/>
          </a:bodyPr>
          <a:lstStyle/>
          <a:p>
            <a:pPr marL="0" indent="0">
              <a:buNone/>
            </a:pPr>
            <a:r>
              <a:rPr lang="en-US" sz="2400" dirty="0">
                <a:solidFill>
                  <a:srgbClr val="000000"/>
                </a:solidFill>
                <a:latin typeface="Times"/>
                <a:cs typeface="Times"/>
              </a:rPr>
              <a:t>Assuming a frequency of 60 Hz, the phase inductive reactance is given by</a:t>
            </a:r>
          </a:p>
          <a:p>
            <a:pPr marL="0" indent="0">
              <a:buNone/>
            </a:pPr>
            <a:r>
              <a:rPr lang="en-US" sz="2200" i="1" dirty="0">
                <a:solidFill>
                  <a:srgbClr val="000000"/>
                </a:solidFill>
                <a:latin typeface="Times"/>
                <a:cs typeface="Times"/>
              </a:rPr>
              <a:t>Phase reactance</a:t>
            </a:r>
            <a:r>
              <a:rPr lang="en-US" sz="2200" dirty="0">
                <a:solidFill>
                  <a:srgbClr val="000000"/>
                </a:solidFill>
                <a:latin typeface="Times"/>
                <a:cs typeface="Times"/>
              </a:rPr>
              <a:t>:</a:t>
            </a:r>
          </a:p>
        </p:txBody>
      </p:sp>
      <p:sp>
        <p:nvSpPr>
          <p:cNvPr id="7" name="Rectangle 6"/>
          <p:cNvSpPr/>
          <p:nvPr/>
        </p:nvSpPr>
        <p:spPr>
          <a:xfrm>
            <a:off x="381000" y="3057506"/>
            <a:ext cx="8647386" cy="1169551"/>
          </a:xfrm>
          <a:prstGeom prst="rect">
            <a:avLst/>
          </a:prstGeom>
        </p:spPr>
        <p:txBody>
          <a:bodyPr wrap="square">
            <a:spAutoFit/>
          </a:bodyPr>
          <a:lstStyle/>
          <a:p>
            <a:r>
              <a:rPr lang="en-US" dirty="0"/>
              <a:t>The series impedance per phase of a transposed three-phase line consisting of one conductor per phase is given by</a:t>
            </a:r>
          </a:p>
          <a:p>
            <a:r>
              <a:rPr lang="en-US" sz="2200" i="1" dirty="0"/>
              <a:t>Series impedance</a:t>
            </a:r>
            <a:r>
              <a:rPr lang="en-US" sz="2200" dirty="0"/>
              <a:t>:</a:t>
            </a:r>
          </a:p>
        </p:txBody>
      </p:sp>
      <mc:AlternateContent xmlns:mc="http://schemas.openxmlformats.org/markup-compatibility/2006" xmlns:a14="http://schemas.microsoft.com/office/drawing/2010/main">
        <mc:Choice Requires="a14">
          <p:sp>
            <p:nvSpPr>
              <p:cNvPr id="8" name="TextBox 5">
                <a:extLst>
                  <a:ext uri="{FF2B5EF4-FFF2-40B4-BE49-F238E27FC236}">
                    <a16:creationId xmlns:a16="http://schemas.microsoft.com/office/drawing/2014/main" id="{A553BFC2-5713-4F5D-8E06-271446892D8E}"/>
                  </a:ext>
                </a:extLst>
              </p:cNvPr>
              <p:cNvSpPr txBox="1"/>
              <p:nvPr/>
            </p:nvSpPr>
            <p:spPr>
              <a:xfrm>
                <a:off x="2291372" y="2321502"/>
                <a:ext cx="4826642" cy="594265"/>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𝐿</m:t>
                        </m:r>
                      </m:e>
                      <m:sub>
                        <m:r>
                          <a:rPr lang="en-US" sz="2400" b="0" i="1" smtClean="0">
                            <a:latin typeface="Cambria Math" panose="02040503050406030204" pitchFamily="18" charset="0"/>
                          </a:rPr>
                          <m:t>𝑖</m:t>
                        </m:r>
                      </m:sub>
                    </m:sSub>
                  </m:oMath>
                </a14:m>
                <a:r>
                  <a:rPr lang="en-US" sz="2400" dirty="0"/>
                  <a:t>=</a:t>
                </a:r>
                <a:r>
                  <a:rPr lang="en-US" sz="2400" dirty="0">
                    <a:ea typeface="Cambria Math" panose="02040503050406030204" pitchFamily="18" charset="0"/>
                  </a:rPr>
                  <a:t>0</a:t>
                </a:r>
                <a14:m>
                  <m:oMath xmlns:m="http://schemas.openxmlformats.org/officeDocument/2006/math">
                    <m:r>
                      <a:rPr lang="en-US" sz="2400" b="0" i="0" smtClean="0">
                        <a:latin typeface="Cambria Math" panose="02040503050406030204" pitchFamily="18" charset="0"/>
                        <a:ea typeface="Cambria Math" panose="02040503050406030204" pitchFamily="18" charset="0"/>
                      </a:rPr>
                      <m:t>.12134</m:t>
                    </m:r>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𝑒𝑞</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a:t>
                </a:r>
                <a14:m>
                  <m:oMath xmlns:m="http://schemas.openxmlformats.org/officeDocument/2006/math">
                    <m:r>
                      <m:rPr>
                        <m:sty m:val="p"/>
                      </m:rPr>
                      <a:rPr lang="el-GR" sz="2400" i="1" dirty="0" smtClean="0">
                        <a:latin typeface="Cambria Math" panose="02040503050406030204" pitchFamily="18" charset="0"/>
                        <a:ea typeface="Cambria Math" panose="02040503050406030204" pitchFamily="18" charset="0"/>
                      </a:rPr>
                      <m:t>Ω</m:t>
                    </m:r>
                  </m:oMath>
                </a14:m>
                <a:r>
                  <a:rPr lang="en-US" sz="2400" dirty="0"/>
                  <a:t>/mile</a:t>
                </a:r>
              </a:p>
            </p:txBody>
          </p:sp>
        </mc:Choice>
        <mc:Fallback xmlns="">
          <p:sp>
            <p:nvSpPr>
              <p:cNvPr id="8" name="TextBox 5">
                <a:extLst>
                  <a:ext uri="{FF2B5EF4-FFF2-40B4-BE49-F238E27FC236}">
                    <a16:creationId xmlns:a16="http://schemas.microsoft.com/office/drawing/2014/main" id="{A553BFC2-5713-4F5D-8E06-271446892D8E}"/>
                  </a:ext>
                </a:extLst>
              </p:cNvPr>
              <p:cNvSpPr txBox="1">
                <a:spLocks noRot="1" noChangeAspect="1" noMove="1" noResize="1" noEditPoints="1" noAdjustHandles="1" noChangeArrowheads="1" noChangeShapeType="1" noTextEdit="1"/>
              </p:cNvSpPr>
              <p:nvPr/>
            </p:nvSpPr>
            <p:spPr>
              <a:xfrm>
                <a:off x="2291372" y="2321502"/>
                <a:ext cx="4826642" cy="594265"/>
              </a:xfrm>
              <a:prstGeom prst="rect">
                <a:avLst/>
              </a:prstGeom>
              <a:blipFill>
                <a:blip r:embed="rId2"/>
                <a:stretch>
                  <a:fillRect t="-1031" r="-2273" b="-8247"/>
                </a:stretch>
              </a:blipFill>
            </p:spPr>
            <p:txBody>
              <a:bodyPr/>
              <a:lstStyle/>
              <a:p>
                <a:r>
                  <a:rPr lang="en-US">
                    <a:noFill/>
                  </a:rPr>
                  <a:t> </a:t>
                </a:r>
              </a:p>
            </p:txBody>
          </p:sp>
        </mc:Fallback>
      </mc:AlternateContent>
      <p:sp>
        <p:nvSpPr>
          <p:cNvPr id="9" name="TextBox 6">
            <a:extLst>
              <a:ext uri="{FF2B5EF4-FFF2-40B4-BE49-F238E27FC236}">
                <a16:creationId xmlns:a16="http://schemas.microsoft.com/office/drawing/2014/main" id="{C0ABEC83-7C98-46D2-8772-1FAE2EF992F5}"/>
              </a:ext>
            </a:extLst>
          </p:cNvPr>
          <p:cNvSpPr txBox="1"/>
          <p:nvPr/>
        </p:nvSpPr>
        <p:spPr>
          <a:xfrm>
            <a:off x="7966547" y="2321502"/>
            <a:ext cx="526106" cy="461665"/>
          </a:xfrm>
          <a:prstGeom prst="rect">
            <a:avLst/>
          </a:prstGeom>
          <a:noFill/>
        </p:spPr>
        <p:txBody>
          <a:bodyPr wrap="none" rtlCol="0">
            <a:spAutoFit/>
          </a:bodyPr>
          <a:lstStyle/>
          <a:p>
            <a:r>
              <a:rPr lang="en-US" sz="2400" dirty="0"/>
              <a:t>(7)</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308605C3-2777-4C8C-BAF9-356D1F9919C9}"/>
                  </a:ext>
                </a:extLst>
              </p:cNvPr>
              <p:cNvSpPr txBox="1"/>
              <p:nvPr/>
            </p:nvSpPr>
            <p:spPr>
              <a:xfrm>
                <a:off x="2527879" y="4387400"/>
                <a:ext cx="4353628" cy="594265"/>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𝑖</m:t>
                        </m:r>
                      </m:sub>
                    </m:sSub>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e>
                      <m:sub>
                        <m:r>
                          <a:rPr lang="en-US" sz="2400" i="1">
                            <a:latin typeface="Cambria Math" panose="02040503050406030204" pitchFamily="18" charset="0"/>
                          </a:rPr>
                          <m:t>𝑖</m:t>
                        </m:r>
                      </m:sub>
                    </m:sSub>
                  </m:oMath>
                </a14:m>
                <a:r>
                  <a:rPr lang="en-US" sz="2400" dirty="0">
                    <a:ea typeface="Cambria Math" panose="02040503050406030204" pitchFamily="18" charset="0"/>
                  </a:rPr>
                  <a:t>+</a:t>
                </a:r>
                <a:r>
                  <a:rPr lang="en-US" altLang="zh-CN" sz="2400" dirty="0">
                    <a:ea typeface="Cambria Math" panose="02040503050406030204" pitchFamily="18" charset="0"/>
                  </a:rPr>
                  <a:t>j</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dirty="0">
                    <a:ea typeface="Cambria Math" panose="02040503050406030204" pitchFamily="18" charset="0"/>
                  </a:rPr>
                  <a:t>0</a:t>
                </a:r>
                <a14:m>
                  <m:oMath xmlns:m="http://schemas.openxmlformats.org/officeDocument/2006/math">
                    <m:r>
                      <a:rPr lang="en-US" sz="2400">
                        <a:latin typeface="Cambria Math" panose="02040503050406030204" pitchFamily="18" charset="0"/>
                        <a:ea typeface="Cambria Math" panose="02040503050406030204" pitchFamily="18" charset="0"/>
                      </a:rPr>
                      <m:t>.12134</m:t>
                    </m:r>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𝑒𝑞</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Ω</m:t>
                    </m:r>
                  </m:oMath>
                </a14:m>
                <a:r>
                  <a:rPr lang="en-US" sz="2400" dirty="0"/>
                  <a:t>/mile</a:t>
                </a:r>
              </a:p>
            </p:txBody>
          </p:sp>
        </mc:Choice>
        <mc:Fallback xmlns="">
          <p:sp>
            <p:nvSpPr>
              <p:cNvPr id="10" name="TextBox 11">
                <a:extLst>
                  <a:ext uri="{FF2B5EF4-FFF2-40B4-BE49-F238E27FC236}">
                    <a16:creationId xmlns:a16="http://schemas.microsoft.com/office/drawing/2014/main" id="{308605C3-2777-4C8C-BAF9-356D1F9919C9}"/>
                  </a:ext>
                </a:extLst>
              </p:cNvPr>
              <p:cNvSpPr txBox="1">
                <a:spLocks noRot="1" noChangeAspect="1" noMove="1" noResize="1" noEditPoints="1" noAdjustHandles="1" noChangeArrowheads="1" noChangeShapeType="1" noTextEdit="1"/>
              </p:cNvSpPr>
              <p:nvPr/>
            </p:nvSpPr>
            <p:spPr>
              <a:xfrm>
                <a:off x="2527879" y="4387400"/>
                <a:ext cx="4353628" cy="594265"/>
              </a:xfrm>
              <a:prstGeom prst="rect">
                <a:avLst/>
              </a:prstGeom>
              <a:blipFill>
                <a:blip r:embed="rId3"/>
                <a:stretch>
                  <a:fillRect t="-1031" r="-3501" b="-8247"/>
                </a:stretch>
              </a:blipFill>
            </p:spPr>
            <p:txBody>
              <a:bodyPr/>
              <a:lstStyle/>
              <a:p>
                <a:r>
                  <a:rPr lang="en-US">
                    <a:noFill/>
                  </a:rPr>
                  <a:t> </a:t>
                </a:r>
              </a:p>
            </p:txBody>
          </p:sp>
        </mc:Fallback>
      </mc:AlternateContent>
      <p:sp>
        <p:nvSpPr>
          <p:cNvPr id="11" name="TextBox 12">
            <a:extLst>
              <a:ext uri="{FF2B5EF4-FFF2-40B4-BE49-F238E27FC236}">
                <a16:creationId xmlns:a16="http://schemas.microsoft.com/office/drawing/2014/main" id="{6F5E3BF3-EC37-4265-A346-A1B349B75710}"/>
              </a:ext>
            </a:extLst>
          </p:cNvPr>
          <p:cNvSpPr txBox="1"/>
          <p:nvPr/>
        </p:nvSpPr>
        <p:spPr>
          <a:xfrm>
            <a:off x="7966547" y="4395763"/>
            <a:ext cx="526106" cy="461665"/>
          </a:xfrm>
          <a:prstGeom prst="rect">
            <a:avLst/>
          </a:prstGeom>
          <a:noFill/>
        </p:spPr>
        <p:txBody>
          <a:bodyPr wrap="none" rtlCol="0">
            <a:spAutoFit/>
          </a:bodyPr>
          <a:lstStyle/>
          <a:p>
            <a:r>
              <a:rPr lang="en-US" sz="2400" dirty="0"/>
              <a:t>(8)</a:t>
            </a:r>
          </a:p>
        </p:txBody>
      </p:sp>
    </p:spTree>
    <p:extLst>
      <p:ext uri="{BB962C8B-B14F-4D97-AF65-F5344CB8AC3E}">
        <p14:creationId xmlns:p14="http://schemas.microsoft.com/office/powerpoint/2010/main" val="33911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3" name="Content Placeholder 2"/>
          <p:cNvSpPr>
            <a:spLocks noGrp="1"/>
          </p:cNvSpPr>
          <p:nvPr>
            <p:ph idx="1"/>
          </p:nvPr>
        </p:nvSpPr>
        <p:spPr>
          <a:xfrm>
            <a:off x="228600" y="914400"/>
            <a:ext cx="8686800" cy="4114800"/>
          </a:xfrm>
        </p:spPr>
        <p:txBody>
          <a:bodyPr/>
          <a:lstStyle/>
          <a:p>
            <a:pPr algn="just">
              <a:buFont typeface="Arial" panose="020B0604020202020204" pitchFamily="34" charset="0"/>
              <a:buChar char="•"/>
            </a:pPr>
            <a:r>
              <a:rPr lang="en-US" sz="1800" dirty="0">
                <a:solidFill>
                  <a:srgbClr val="000000"/>
                </a:solidFill>
                <a:latin typeface="Times"/>
                <a:cs typeface="Times"/>
              </a:rPr>
              <a:t>Because distribution systems consist of single-phase, two-phase, and </a:t>
            </a:r>
            <a:r>
              <a:rPr lang="en-US" sz="1800" dirty="0" err="1">
                <a:solidFill>
                  <a:srgbClr val="000000"/>
                </a:solidFill>
                <a:latin typeface="Times"/>
                <a:cs typeface="Times"/>
              </a:rPr>
              <a:t>untransposed</a:t>
            </a:r>
            <a:r>
              <a:rPr lang="en-US" sz="1800" dirty="0">
                <a:solidFill>
                  <a:srgbClr val="000000"/>
                </a:solidFill>
                <a:latin typeface="Times"/>
                <a:cs typeface="Times"/>
              </a:rPr>
              <a:t> three-phase lines serving unbalanced loads, it is necessary to retain the identity of the self- and mutual impedance terms of the conductors. </a:t>
            </a:r>
          </a:p>
          <a:p>
            <a:pPr algn="just">
              <a:buFont typeface="Arial" panose="020B0604020202020204" pitchFamily="34" charset="0"/>
              <a:buChar char="•"/>
            </a:pPr>
            <a:r>
              <a:rPr lang="en-US" sz="1800" dirty="0">
                <a:solidFill>
                  <a:srgbClr val="000000"/>
                </a:solidFill>
                <a:latin typeface="Times"/>
                <a:cs typeface="Times"/>
              </a:rPr>
              <a:t>The resistance of the conductors is taken directly from a table of conductor data. Equations (3) and (4) are used to compute the self- and mutual inductive </a:t>
            </a:r>
            <a:r>
              <a:rPr lang="en-US" sz="1800" dirty="0" err="1">
                <a:solidFill>
                  <a:srgbClr val="000000"/>
                </a:solidFill>
                <a:latin typeface="Times"/>
                <a:cs typeface="Times"/>
              </a:rPr>
              <a:t>reactances</a:t>
            </a:r>
            <a:r>
              <a:rPr lang="en-US" sz="1800" dirty="0">
                <a:solidFill>
                  <a:srgbClr val="000000"/>
                </a:solidFill>
                <a:latin typeface="Times"/>
                <a:cs typeface="Times"/>
              </a:rPr>
              <a:t> of the conductors. </a:t>
            </a:r>
          </a:p>
          <a:p>
            <a:endParaRPr lang="en-US" dirty="0"/>
          </a:p>
          <a:p>
            <a:pPr marL="0" indent="0">
              <a:buNone/>
            </a:pPr>
            <a:endParaRPr lang="en-US" dirty="0"/>
          </a:p>
          <a:p>
            <a:r>
              <a:rPr lang="en-US" sz="1800" dirty="0">
                <a:solidFill>
                  <a:schemeClr val="tx1"/>
                </a:solidFill>
                <a:latin typeface="Times" panose="02020603050405020304" pitchFamily="18" charset="0"/>
                <a:cs typeface="Times" panose="02020603050405020304" pitchFamily="18" charset="0"/>
              </a:rPr>
              <a:t>The inductive reactance will be assumed to be at a frequency of 60 Hz, and the length of the conductor will be assumed to be 1 mile. With those assumptions, the self- and mutual impedances are given by</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CF8D8CF9-4FDD-4902-8942-4B67394D60B6}"/>
                  </a:ext>
                </a:extLst>
              </p:cNvPr>
              <p:cNvSpPr txBox="1"/>
              <p:nvPr/>
            </p:nvSpPr>
            <p:spPr>
              <a:xfrm>
                <a:off x="3079258" y="2590800"/>
                <a:ext cx="3370923" cy="49225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𝑖𝑖</m:t>
                        </m:r>
                      </m:sub>
                    </m:sSub>
                  </m:oMath>
                </a14:m>
                <a:r>
                  <a:rPr lang="en-US" sz="2000" dirty="0"/>
                  <a:t>=</a:t>
                </a:r>
                <a14:m>
                  <m:oMath xmlns:m="http://schemas.openxmlformats.org/officeDocument/2006/math">
                    <m:f>
                      <m:fPr>
                        <m:ctrlPr>
                          <a:rPr lang="en-US" sz="2000" i="1" dirty="0"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rPr>
                              <m:t>𝑖𝑖</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𝑖</m:t>
                            </m:r>
                          </m:sub>
                        </m:sSub>
                      </m:den>
                    </m:f>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2∗</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−7</m:t>
                        </m:r>
                      </m:sup>
                    </m:sSup>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oMath>
                </a14:m>
                <a:r>
                  <a:rPr lang="en-US" sz="2000" dirty="0"/>
                  <a:t>  H/M</a:t>
                </a:r>
              </a:p>
            </p:txBody>
          </p:sp>
        </mc:Choice>
        <mc:Fallback xmlns="">
          <p:sp>
            <p:nvSpPr>
              <p:cNvPr id="6" name="TextBox 8">
                <a:extLst>
                  <a:ext uri="{FF2B5EF4-FFF2-40B4-BE49-F238E27FC236}">
                    <a16:creationId xmlns:a16="http://schemas.microsoft.com/office/drawing/2014/main" id="{CF8D8CF9-4FDD-4902-8942-4B67394D60B6}"/>
                  </a:ext>
                </a:extLst>
              </p:cNvPr>
              <p:cNvSpPr txBox="1">
                <a:spLocks noRot="1" noChangeAspect="1" noMove="1" noResize="1" noEditPoints="1" noAdjustHandles="1" noChangeArrowheads="1" noChangeShapeType="1" noTextEdit="1"/>
              </p:cNvSpPr>
              <p:nvPr/>
            </p:nvSpPr>
            <p:spPr>
              <a:xfrm>
                <a:off x="3079258" y="2590800"/>
                <a:ext cx="3370923" cy="492251"/>
              </a:xfrm>
              <a:prstGeom prst="rect">
                <a:avLst/>
              </a:prstGeom>
              <a:blipFill>
                <a:blip r:embed="rId2"/>
                <a:stretch>
                  <a:fillRect t="-1235" r="-3617"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13">
                <a:extLst>
                  <a:ext uri="{FF2B5EF4-FFF2-40B4-BE49-F238E27FC236}">
                    <a16:creationId xmlns:a16="http://schemas.microsoft.com/office/drawing/2014/main" id="{C8503380-7D12-426F-B35F-F31B37141661}"/>
                  </a:ext>
                </a:extLst>
              </p:cNvPr>
              <p:cNvSpPr txBox="1"/>
              <p:nvPr/>
            </p:nvSpPr>
            <p:spPr>
              <a:xfrm>
                <a:off x="3079258" y="3143307"/>
                <a:ext cx="3308406" cy="49039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𝑖𝑛</m:t>
                        </m:r>
                      </m:sub>
                    </m:sSub>
                  </m:oMath>
                </a14:m>
                <a:r>
                  <a:rPr lang="en-US" sz="2000" dirty="0"/>
                  <a:t>=</a:t>
                </a:r>
                <a14:m>
                  <m:oMath xmlns:m="http://schemas.openxmlformats.org/officeDocument/2006/math">
                    <m:f>
                      <m:fPr>
                        <m:ctrlPr>
                          <a:rPr lang="en-US" sz="2000" i="1" dirty="0"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𝑛</m:t>
                            </m:r>
                          </m:sub>
                        </m:sSub>
                      </m:den>
                    </m:f>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2∗</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−7</m:t>
                        </m:r>
                      </m:sup>
                    </m:sSup>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rPr>
                                  <m:t>𝑛</m:t>
                                </m:r>
                              </m:sub>
                            </m:sSub>
                          </m:den>
                        </m:f>
                      </m:e>
                    </m:func>
                  </m:oMath>
                </a14:m>
                <a:r>
                  <a:rPr lang="en-US" sz="2000" dirty="0"/>
                  <a:t>  H/M</a:t>
                </a:r>
              </a:p>
            </p:txBody>
          </p:sp>
        </mc:Choice>
        <mc:Fallback xmlns="">
          <p:sp>
            <p:nvSpPr>
              <p:cNvPr id="7" name="TextBox 13">
                <a:extLst>
                  <a:ext uri="{FF2B5EF4-FFF2-40B4-BE49-F238E27FC236}">
                    <a16:creationId xmlns:a16="http://schemas.microsoft.com/office/drawing/2014/main" id="{C8503380-7D12-426F-B35F-F31B37141661}"/>
                  </a:ext>
                </a:extLst>
              </p:cNvPr>
              <p:cNvSpPr txBox="1">
                <a:spLocks noRot="1" noChangeAspect="1" noMove="1" noResize="1" noEditPoints="1" noAdjustHandles="1" noChangeArrowheads="1" noChangeShapeType="1" noTextEdit="1"/>
              </p:cNvSpPr>
              <p:nvPr/>
            </p:nvSpPr>
            <p:spPr>
              <a:xfrm>
                <a:off x="3079258" y="3143307"/>
                <a:ext cx="3308406" cy="490391"/>
              </a:xfrm>
              <a:prstGeom prst="rect">
                <a:avLst/>
              </a:prstGeom>
              <a:blipFill>
                <a:blip r:embed="rId3"/>
                <a:stretch>
                  <a:fillRect t="-1250" r="-3683" b="-8750"/>
                </a:stretch>
              </a:blipFill>
            </p:spPr>
            <p:txBody>
              <a:bodyPr/>
              <a:lstStyle/>
              <a:p>
                <a:r>
                  <a:rPr lang="en-US">
                    <a:noFill/>
                  </a:rPr>
                  <a:t> </a:t>
                </a:r>
              </a:p>
            </p:txBody>
          </p:sp>
        </mc:Fallback>
      </mc:AlternateContent>
      <p:sp>
        <p:nvSpPr>
          <p:cNvPr id="8" name="TextBox 10">
            <a:extLst>
              <a:ext uri="{FF2B5EF4-FFF2-40B4-BE49-F238E27FC236}">
                <a16:creationId xmlns:a16="http://schemas.microsoft.com/office/drawing/2014/main" id="{075924E6-D842-456B-9F22-2E7A2C054202}"/>
              </a:ext>
            </a:extLst>
          </p:cNvPr>
          <p:cNvSpPr txBox="1"/>
          <p:nvPr/>
        </p:nvSpPr>
        <p:spPr>
          <a:xfrm>
            <a:off x="7543800" y="2678668"/>
            <a:ext cx="442750" cy="369332"/>
          </a:xfrm>
          <a:prstGeom prst="rect">
            <a:avLst/>
          </a:prstGeom>
          <a:noFill/>
        </p:spPr>
        <p:txBody>
          <a:bodyPr wrap="none" rtlCol="0">
            <a:spAutoFit/>
          </a:bodyPr>
          <a:lstStyle/>
          <a:p>
            <a:r>
              <a:rPr lang="en-US" dirty="0"/>
              <a:t>(3)</a:t>
            </a:r>
          </a:p>
        </p:txBody>
      </p:sp>
      <p:sp>
        <p:nvSpPr>
          <p:cNvPr id="9" name="TextBox 14">
            <a:extLst>
              <a:ext uri="{FF2B5EF4-FFF2-40B4-BE49-F238E27FC236}">
                <a16:creationId xmlns:a16="http://schemas.microsoft.com/office/drawing/2014/main" id="{223F9673-B6BC-4E55-880A-25DE66D8A8E7}"/>
              </a:ext>
            </a:extLst>
          </p:cNvPr>
          <p:cNvSpPr txBox="1"/>
          <p:nvPr/>
        </p:nvSpPr>
        <p:spPr>
          <a:xfrm>
            <a:off x="7543800" y="3124200"/>
            <a:ext cx="442750" cy="369332"/>
          </a:xfrm>
          <a:prstGeom prst="rect">
            <a:avLst/>
          </a:prstGeom>
          <a:noFill/>
        </p:spPr>
        <p:txBody>
          <a:bodyPr wrap="none" rtlCol="0">
            <a:spAutoFit/>
          </a:bodyPr>
          <a:lstStyle/>
          <a:p>
            <a:r>
              <a:rPr lang="en-US" dirty="0"/>
              <a:t>(4)</a:t>
            </a:r>
          </a:p>
        </p:txBody>
      </p:sp>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95E0397E-0FD7-473F-BA04-F252F2FD67E0}"/>
                  </a:ext>
                </a:extLst>
              </p:cNvPr>
              <p:cNvSpPr txBox="1"/>
              <p:nvPr/>
            </p:nvSpPr>
            <p:spPr>
              <a:xfrm>
                <a:off x="2975292" y="4378451"/>
                <a:ext cx="4027577"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𝑖𝑖</m:t>
                              </m:r>
                            </m:sub>
                          </m:sSub>
                        </m:e>
                      </m:ba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𝑟</m:t>
                          </m:r>
                        </m:e>
                        <m:sub>
                          <m:r>
                            <a:rPr lang="en-US" sz="2000" i="1">
                              <a:latin typeface="Cambria Math" panose="02040503050406030204" pitchFamily="18" charset="0"/>
                            </a:rPr>
                            <m:t>𝑖</m:t>
                          </m:r>
                        </m:sub>
                      </m:sSub>
                      <m:r>
                        <m:rPr>
                          <m:nor/>
                        </m:rPr>
                        <a:rPr lang="en-US" sz="2000" dirty="0">
                          <a:ea typeface="Cambria Math" panose="02040503050406030204" pitchFamily="18" charset="0"/>
                        </a:rPr>
                        <m:t>+</m:t>
                      </m:r>
                      <m:r>
                        <a:rPr lang="en-US" sz="2000" i="1">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0" name="TextBox 5">
                <a:extLst>
                  <a:ext uri="{FF2B5EF4-FFF2-40B4-BE49-F238E27FC236}">
                    <a16:creationId xmlns:a16="http://schemas.microsoft.com/office/drawing/2014/main" id="{95E0397E-0FD7-473F-BA04-F252F2FD67E0}"/>
                  </a:ext>
                </a:extLst>
              </p:cNvPr>
              <p:cNvSpPr txBox="1">
                <a:spLocks noRot="1" noChangeAspect="1" noMove="1" noResize="1" noEditPoints="1" noAdjustHandles="1" noChangeArrowheads="1" noChangeShapeType="1" noTextEdit="1"/>
              </p:cNvSpPr>
              <p:nvPr/>
            </p:nvSpPr>
            <p:spPr>
              <a:xfrm>
                <a:off x="2975292" y="4378451"/>
                <a:ext cx="4027577" cy="6301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1">
                <a:extLst>
                  <a:ext uri="{FF2B5EF4-FFF2-40B4-BE49-F238E27FC236}">
                    <a16:creationId xmlns:a16="http://schemas.microsoft.com/office/drawing/2014/main" id="{07B8DA9F-C1F3-4D7D-B257-B6102BF2356D}"/>
                  </a:ext>
                </a:extLst>
              </p:cNvPr>
              <p:cNvSpPr txBox="1"/>
              <p:nvPr/>
            </p:nvSpPr>
            <p:spPr>
              <a:xfrm>
                <a:off x="3304035" y="4939749"/>
                <a:ext cx="3370090"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bar>
                      <m:r>
                        <a:rPr lang="en-US" sz="2000" b="0" i="1" smtClean="0">
                          <a:latin typeface="Cambria Math" panose="02040503050406030204" pitchFamily="18" charset="0"/>
                        </a:rPr>
                        <m:t>=</m:t>
                      </m:r>
                      <m:r>
                        <a:rPr lang="en-US" sz="2000" b="0" i="1" smtClean="0">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1" name="TextBox 11">
                <a:extLst>
                  <a:ext uri="{FF2B5EF4-FFF2-40B4-BE49-F238E27FC236}">
                    <a16:creationId xmlns:a16="http://schemas.microsoft.com/office/drawing/2014/main" id="{07B8DA9F-C1F3-4D7D-B257-B6102BF2356D}"/>
                  </a:ext>
                </a:extLst>
              </p:cNvPr>
              <p:cNvSpPr txBox="1">
                <a:spLocks noRot="1" noChangeAspect="1" noMove="1" noResize="1" noEditPoints="1" noAdjustHandles="1" noChangeArrowheads="1" noChangeShapeType="1" noTextEdit="1"/>
              </p:cNvSpPr>
              <p:nvPr/>
            </p:nvSpPr>
            <p:spPr>
              <a:xfrm>
                <a:off x="3304035" y="4939749"/>
                <a:ext cx="3370090" cy="664990"/>
              </a:xfrm>
              <a:prstGeom prst="rect">
                <a:avLst/>
              </a:prstGeom>
              <a:blipFill>
                <a:blip r:embed="rId5"/>
                <a:stretch>
                  <a:fillRect b="-917"/>
                </a:stretch>
              </a:blipFill>
            </p:spPr>
            <p:txBody>
              <a:bodyPr/>
              <a:lstStyle/>
              <a:p>
                <a:r>
                  <a:rPr lang="en-US">
                    <a:noFill/>
                  </a:rPr>
                  <a:t> </a:t>
                </a:r>
              </a:p>
            </p:txBody>
          </p:sp>
        </mc:Fallback>
      </mc:AlternateContent>
      <p:sp>
        <p:nvSpPr>
          <p:cNvPr id="12" name="Rectangle 2">
            <a:extLst>
              <a:ext uri="{FF2B5EF4-FFF2-40B4-BE49-F238E27FC236}">
                <a16:creationId xmlns:a16="http://schemas.microsoft.com/office/drawing/2014/main" id="{0ED1B102-1A3B-4669-B138-9AF8BF51EEF6}"/>
              </a:ext>
            </a:extLst>
          </p:cNvPr>
          <p:cNvSpPr/>
          <p:nvPr/>
        </p:nvSpPr>
        <p:spPr>
          <a:xfrm>
            <a:off x="609600" y="5484720"/>
            <a:ext cx="8153400" cy="646331"/>
          </a:xfrm>
          <a:prstGeom prst="rect">
            <a:avLst/>
          </a:prstGeom>
        </p:spPr>
        <p:txBody>
          <a:bodyPr wrap="square">
            <a:spAutoFit/>
          </a:bodyPr>
          <a:lstStyle/>
          <a:p>
            <a:r>
              <a:rPr lang="en-US" sz="1800" dirty="0"/>
              <a:t>However, this is not enough, as we also have to take into account the ground return path for the unbalanced currents.</a:t>
            </a:r>
          </a:p>
        </p:txBody>
      </p:sp>
      <p:sp>
        <p:nvSpPr>
          <p:cNvPr id="13" name="TextBox 6">
            <a:extLst>
              <a:ext uri="{FF2B5EF4-FFF2-40B4-BE49-F238E27FC236}">
                <a16:creationId xmlns:a16="http://schemas.microsoft.com/office/drawing/2014/main" id="{AE2E4416-3977-4102-8263-DC59D8640D5C}"/>
              </a:ext>
            </a:extLst>
          </p:cNvPr>
          <p:cNvSpPr txBox="1"/>
          <p:nvPr/>
        </p:nvSpPr>
        <p:spPr>
          <a:xfrm>
            <a:off x="7543800" y="4431268"/>
            <a:ext cx="442750" cy="369332"/>
          </a:xfrm>
          <a:prstGeom prst="rect">
            <a:avLst/>
          </a:prstGeom>
          <a:noFill/>
        </p:spPr>
        <p:txBody>
          <a:bodyPr wrap="none" rtlCol="0">
            <a:spAutoFit/>
          </a:bodyPr>
          <a:lstStyle/>
          <a:p>
            <a:r>
              <a:rPr lang="en-US" dirty="0"/>
              <a:t>(9)</a:t>
            </a:r>
          </a:p>
        </p:txBody>
      </p:sp>
      <p:sp>
        <p:nvSpPr>
          <p:cNvPr id="14" name="TextBox 12">
            <a:extLst>
              <a:ext uri="{FF2B5EF4-FFF2-40B4-BE49-F238E27FC236}">
                <a16:creationId xmlns:a16="http://schemas.microsoft.com/office/drawing/2014/main" id="{FF246C3A-03C6-4631-85FC-ABAC15689A27}"/>
              </a:ext>
            </a:extLst>
          </p:cNvPr>
          <p:cNvSpPr txBox="1"/>
          <p:nvPr/>
        </p:nvSpPr>
        <p:spPr>
          <a:xfrm>
            <a:off x="7438678" y="5058290"/>
            <a:ext cx="559769"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385224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3" name="Content Placeholder 2"/>
          <p:cNvSpPr>
            <a:spLocks noGrp="1"/>
          </p:cNvSpPr>
          <p:nvPr>
            <p:ph idx="1"/>
          </p:nvPr>
        </p:nvSpPr>
        <p:spPr>
          <a:xfrm>
            <a:off x="152400" y="914400"/>
            <a:ext cx="8763000" cy="4114800"/>
          </a:xfrm>
        </p:spPr>
        <p:txBody>
          <a:bodyPr/>
          <a:lstStyle/>
          <a:p>
            <a:pPr algn="just">
              <a:buClrTx/>
              <a:buFont typeface="Arial" panose="020B0604020202020204" pitchFamily="34" charset="0"/>
              <a:buChar char="•"/>
            </a:pPr>
            <a:r>
              <a:rPr lang="en-US" sz="1900" dirty="0">
                <a:solidFill>
                  <a:srgbClr val="000000"/>
                </a:solidFill>
                <a:latin typeface="Times"/>
                <a:cs typeface="Times"/>
              </a:rPr>
              <a:t>In 1926, John Carson published a paper where he developed a set of equations for computing the self- and mutual impedances of lines taking into account the return path of current through ground [1]. </a:t>
            </a:r>
          </a:p>
          <a:p>
            <a:pPr algn="just">
              <a:buClrTx/>
              <a:buFont typeface="Arial" panose="020B0604020202020204" pitchFamily="34" charset="0"/>
              <a:buChar char="•"/>
            </a:pPr>
            <a:r>
              <a:rPr lang="en-US" sz="1900" dirty="0">
                <a:solidFill>
                  <a:srgbClr val="000000"/>
                </a:solidFill>
                <a:latin typeface="Times"/>
                <a:cs typeface="Times"/>
              </a:rPr>
              <a:t>Carson's approach was to represent a line with the conductors connected to a source at one end and grounded at the remote end. </a:t>
            </a:r>
          </a:p>
          <a:p>
            <a:pPr algn="just">
              <a:buClrTx/>
              <a:buFont typeface="Arial" panose="020B0604020202020204" pitchFamily="34" charset="0"/>
              <a:buChar char="•"/>
            </a:pPr>
            <a:r>
              <a:rPr lang="en-US" sz="1900" dirty="0">
                <a:solidFill>
                  <a:srgbClr val="000000"/>
                </a:solidFill>
                <a:latin typeface="Times"/>
                <a:cs typeface="Times"/>
              </a:rPr>
              <a:t>Fig.2 illustrates a line consisting of two conductors (</a:t>
            </a:r>
            <a:r>
              <a:rPr lang="en-US" sz="1900" i="1" dirty="0" err="1">
                <a:solidFill>
                  <a:srgbClr val="000000"/>
                </a:solidFill>
                <a:latin typeface="Times"/>
                <a:cs typeface="Times"/>
              </a:rPr>
              <a:t>i</a:t>
            </a:r>
            <a:r>
              <a:rPr lang="en-US" sz="1900" dirty="0">
                <a:solidFill>
                  <a:srgbClr val="000000"/>
                </a:solidFill>
                <a:latin typeface="Times"/>
                <a:cs typeface="Times"/>
              </a:rPr>
              <a:t> and </a:t>
            </a:r>
            <a:r>
              <a:rPr lang="en-US" sz="1900" i="1" dirty="0">
                <a:solidFill>
                  <a:srgbClr val="000000"/>
                </a:solidFill>
                <a:latin typeface="Times"/>
                <a:cs typeface="Times"/>
              </a:rPr>
              <a:t>j</a:t>
            </a:r>
            <a:r>
              <a:rPr lang="en-US" sz="1900" dirty="0">
                <a:solidFill>
                  <a:srgbClr val="000000"/>
                </a:solidFill>
                <a:latin typeface="Times"/>
                <a:cs typeface="Times"/>
              </a:rPr>
              <a:t>) carrying currents (</a:t>
            </a:r>
            <a:r>
              <a:rPr lang="en-US" sz="1900" i="1" dirty="0">
                <a:solidFill>
                  <a:srgbClr val="000000"/>
                </a:solidFill>
                <a:latin typeface="Times"/>
                <a:cs typeface="Times"/>
              </a:rPr>
              <a:t>I</a:t>
            </a:r>
            <a:r>
              <a:rPr lang="en-US" sz="1900" i="1" baseline="-25000" dirty="0">
                <a:solidFill>
                  <a:srgbClr val="000000"/>
                </a:solidFill>
                <a:latin typeface="Times"/>
                <a:cs typeface="Times"/>
              </a:rPr>
              <a:t>i</a:t>
            </a:r>
            <a:r>
              <a:rPr lang="en-US" sz="1900" dirty="0">
                <a:solidFill>
                  <a:srgbClr val="000000"/>
                </a:solidFill>
                <a:latin typeface="Times"/>
                <a:cs typeface="Times"/>
              </a:rPr>
              <a:t> and </a:t>
            </a:r>
            <a:r>
              <a:rPr lang="en-US" sz="1900" i="1" dirty="0" err="1">
                <a:solidFill>
                  <a:srgbClr val="000000"/>
                </a:solidFill>
                <a:latin typeface="Times"/>
                <a:cs typeface="Times"/>
              </a:rPr>
              <a:t>I</a:t>
            </a:r>
            <a:r>
              <a:rPr lang="en-US" sz="1900" i="1" baseline="-25000" dirty="0" err="1">
                <a:solidFill>
                  <a:srgbClr val="000000"/>
                </a:solidFill>
                <a:latin typeface="Times"/>
                <a:cs typeface="Times"/>
              </a:rPr>
              <a:t>j</a:t>
            </a:r>
            <a:r>
              <a:rPr lang="en-US" sz="1900" dirty="0">
                <a:solidFill>
                  <a:srgbClr val="000000"/>
                </a:solidFill>
                <a:latin typeface="Times"/>
                <a:cs typeface="Times"/>
              </a:rPr>
              <a:t>) with the remote ends of the conductors tied to ground. </a:t>
            </a:r>
            <a:r>
              <a:rPr lang="en-US" sz="1900" dirty="0">
                <a:solidFill>
                  <a:srgbClr val="FF0000"/>
                </a:solidFill>
                <a:latin typeface="Times"/>
                <a:cs typeface="Times"/>
              </a:rPr>
              <a:t>A fictitious “dirt” conductor</a:t>
            </a:r>
            <a:r>
              <a:rPr lang="en-US" sz="1900" dirty="0">
                <a:solidFill>
                  <a:srgbClr val="000000"/>
                </a:solidFill>
                <a:latin typeface="Times"/>
                <a:cs typeface="Times"/>
              </a:rPr>
              <a:t> carrying current </a:t>
            </a:r>
            <a:r>
              <a:rPr lang="en-US" sz="1900" i="1" dirty="0">
                <a:solidFill>
                  <a:srgbClr val="000000"/>
                </a:solidFill>
                <a:latin typeface="Times"/>
                <a:cs typeface="Times"/>
              </a:rPr>
              <a:t>I</a:t>
            </a:r>
            <a:r>
              <a:rPr lang="en-US" sz="1900" i="1" baseline="-25000" dirty="0">
                <a:solidFill>
                  <a:srgbClr val="000000"/>
                </a:solidFill>
                <a:latin typeface="Times"/>
                <a:cs typeface="Times"/>
              </a:rPr>
              <a:t>d</a:t>
            </a:r>
            <a:r>
              <a:rPr lang="en-US" sz="1900" dirty="0">
                <a:solidFill>
                  <a:srgbClr val="000000"/>
                </a:solidFill>
                <a:latin typeface="Times"/>
                <a:cs typeface="Times"/>
              </a:rPr>
              <a:t> is used to represent the return path for the currents.</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1981201" y="3429000"/>
            <a:ext cx="5029200" cy="2108749"/>
          </a:xfrm>
          <a:prstGeom prst="rect">
            <a:avLst/>
          </a:prstGeom>
        </p:spPr>
      </p:pic>
      <p:sp>
        <p:nvSpPr>
          <p:cNvPr id="7" name="TextBox 6"/>
          <p:cNvSpPr txBox="1"/>
          <p:nvPr/>
        </p:nvSpPr>
        <p:spPr>
          <a:xfrm>
            <a:off x="1752600" y="5410200"/>
            <a:ext cx="5374547" cy="338554"/>
          </a:xfrm>
          <a:prstGeom prst="rect">
            <a:avLst/>
          </a:prstGeom>
          <a:noFill/>
        </p:spPr>
        <p:txBody>
          <a:bodyPr wrap="square" rtlCol="0">
            <a:spAutoFit/>
          </a:bodyPr>
          <a:lstStyle/>
          <a:p>
            <a:pPr algn="ctr"/>
            <a:r>
              <a:rPr lang="en-US" sz="1600" dirty="0"/>
              <a:t>Fig.2 Two conductors with dirt return path</a:t>
            </a:r>
          </a:p>
        </p:txBody>
      </p:sp>
      <p:sp>
        <p:nvSpPr>
          <p:cNvPr id="8" name="Rectangle 7"/>
          <p:cNvSpPr/>
          <p:nvPr/>
        </p:nvSpPr>
        <p:spPr>
          <a:xfrm>
            <a:off x="-76200" y="5715000"/>
            <a:ext cx="8991600" cy="307777"/>
          </a:xfrm>
          <a:prstGeom prst="rect">
            <a:avLst/>
          </a:prstGeom>
        </p:spPr>
        <p:txBody>
          <a:bodyPr wrap="square">
            <a:spAutoFit/>
          </a:bodyPr>
          <a:lstStyle/>
          <a:p>
            <a:r>
              <a:rPr lang="en-US" sz="1400" dirty="0">
                <a:solidFill>
                  <a:srgbClr val="000000"/>
                </a:solidFill>
              </a:rPr>
              <a:t>[1] Carson, J.R., Wave propagation in overhead wires with ground return, </a:t>
            </a:r>
            <a:r>
              <a:rPr lang="en-US" sz="1400" i="1" dirty="0">
                <a:solidFill>
                  <a:srgbClr val="000000"/>
                </a:solidFill>
              </a:rPr>
              <a:t>Bell System Technical Journal</a:t>
            </a:r>
            <a:r>
              <a:rPr lang="en-US" sz="1400" dirty="0">
                <a:solidFill>
                  <a:srgbClr val="000000"/>
                </a:solidFill>
              </a:rPr>
              <a:t>, 5, 539, 1926.</a:t>
            </a:r>
            <a:endParaRPr lang="en-US" sz="1400" dirty="0">
              <a:solidFill>
                <a:srgbClr val="000000"/>
              </a:solidFill>
              <a:effectLst/>
            </a:endParaRPr>
          </a:p>
        </p:txBody>
      </p:sp>
    </p:spTree>
    <p:extLst>
      <p:ext uri="{BB962C8B-B14F-4D97-AF65-F5344CB8AC3E}">
        <p14:creationId xmlns:p14="http://schemas.microsoft.com/office/powerpoint/2010/main" val="209721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838200"/>
          </a:xfrm>
        </p:spPr>
        <p:txBody>
          <a:bodyPr/>
          <a:lstStyle/>
          <a:p>
            <a:r>
              <a:rPr lang="en-US" sz="3200" dirty="0" err="1"/>
              <a:t>Untransposed</a:t>
            </a:r>
            <a:r>
              <a:rPr lang="en-US" sz="3200" dirty="0"/>
              <a:t> Distribution Lines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90600"/>
            <a:ext cx="8796339" cy="707886"/>
          </a:xfrm>
          <a:prstGeom prst="rect">
            <a:avLst/>
          </a:prstGeom>
        </p:spPr>
        <p:txBody>
          <a:bodyPr wrap="square">
            <a:spAutoFit/>
          </a:bodyPr>
          <a:lstStyle/>
          <a:p>
            <a:pPr algn="just"/>
            <a:r>
              <a:rPr lang="en-US" sz="2000" dirty="0">
                <a:solidFill>
                  <a:srgbClr val="000000"/>
                </a:solidFill>
              </a:rPr>
              <a:t>In Fig.2, Kirchhoff's voltage law (KVL) is used to write the equation for the voltage between conductor </a:t>
            </a:r>
            <a:r>
              <a:rPr lang="en-US" sz="2000" i="1" dirty="0" err="1">
                <a:solidFill>
                  <a:srgbClr val="000000"/>
                </a:solidFill>
              </a:rPr>
              <a:t>i</a:t>
            </a:r>
            <a:r>
              <a:rPr lang="en-US" sz="2000" dirty="0">
                <a:solidFill>
                  <a:srgbClr val="000000"/>
                </a:solidFill>
              </a:rPr>
              <a:t> and ground:</a:t>
            </a:r>
            <a:endParaRPr lang="en-US" sz="2000" dirty="0">
              <a:solidFill>
                <a:srgbClr val="000000"/>
              </a:solidFill>
              <a:effectLst/>
            </a:endParaRPr>
          </a:p>
        </p:txBody>
      </p:sp>
      <p:sp>
        <p:nvSpPr>
          <p:cNvPr id="7" name="Rectangle 6"/>
          <p:cNvSpPr/>
          <p:nvPr/>
        </p:nvSpPr>
        <p:spPr>
          <a:xfrm>
            <a:off x="228600" y="2209800"/>
            <a:ext cx="4572000" cy="400110"/>
          </a:xfrm>
          <a:prstGeom prst="rect">
            <a:avLst/>
          </a:prstGeom>
        </p:spPr>
        <p:txBody>
          <a:bodyPr>
            <a:spAutoFit/>
          </a:bodyPr>
          <a:lstStyle/>
          <a:p>
            <a:r>
              <a:rPr lang="en-US" sz="2000" dirty="0">
                <a:solidFill>
                  <a:srgbClr val="000000"/>
                </a:solidFill>
              </a:rPr>
              <a:t>Collect terms in Equation (11):</a:t>
            </a:r>
            <a:endParaRPr lang="en-US" sz="2000" dirty="0">
              <a:solidFill>
                <a:srgbClr val="000000"/>
              </a:solidFill>
              <a:effectLst/>
            </a:endParaRPr>
          </a:p>
        </p:txBody>
      </p:sp>
      <p:pic>
        <p:nvPicPr>
          <p:cNvPr id="8" name="Picture 7"/>
          <p:cNvPicPr>
            <a:picLocks noChangeAspect="1"/>
          </p:cNvPicPr>
          <p:nvPr/>
        </p:nvPicPr>
        <p:blipFill>
          <a:blip r:embed="rId2"/>
          <a:stretch>
            <a:fillRect/>
          </a:stretch>
        </p:blipFill>
        <p:spPr>
          <a:xfrm>
            <a:off x="1431107" y="3213413"/>
            <a:ext cx="6161381" cy="2583475"/>
          </a:xfrm>
          <a:prstGeom prst="rect">
            <a:avLst/>
          </a:prstGeom>
        </p:spPr>
      </p:pic>
      <p:sp>
        <p:nvSpPr>
          <p:cNvPr id="9" name="TextBox 8"/>
          <p:cNvSpPr txBox="1"/>
          <p:nvPr/>
        </p:nvSpPr>
        <p:spPr>
          <a:xfrm>
            <a:off x="1447800" y="5715000"/>
            <a:ext cx="5374547" cy="369332"/>
          </a:xfrm>
          <a:prstGeom prst="rect">
            <a:avLst/>
          </a:prstGeom>
          <a:noFill/>
        </p:spPr>
        <p:txBody>
          <a:bodyPr wrap="square" rtlCol="0">
            <a:spAutoFit/>
          </a:bodyPr>
          <a:lstStyle/>
          <a:p>
            <a:pPr algn="ctr"/>
            <a:r>
              <a:rPr lang="en-US" sz="1800" dirty="0"/>
              <a:t>Fig.2 Two conductors with dirt return path</a:t>
            </a:r>
          </a:p>
        </p:txBody>
      </p:sp>
      <mc:AlternateContent xmlns:mc="http://schemas.openxmlformats.org/markup-compatibility/2006" xmlns:a14="http://schemas.microsoft.com/office/drawing/2010/main">
        <mc:Choice Requires="a14">
          <p:sp>
            <p:nvSpPr>
              <p:cNvPr id="10" name="TextBox 11">
                <a:extLst>
                  <a:ext uri="{FF2B5EF4-FFF2-40B4-BE49-F238E27FC236}">
                    <a16:creationId xmlns:a16="http://schemas.microsoft.com/office/drawing/2014/main" id="{A1B68988-353E-4580-8EF8-85BF21689EFB}"/>
                  </a:ext>
                </a:extLst>
              </p:cNvPr>
              <p:cNvSpPr txBox="1"/>
              <p:nvPr/>
            </p:nvSpPr>
            <p:spPr>
              <a:xfrm>
                <a:off x="513073" y="1754440"/>
                <a:ext cx="8319200"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m:t>
                      </m:r>
                      <m:bar>
                        <m:barPr>
                          <m:pos m:val="top"/>
                          <m:ctrlPr>
                            <a:rPr lang="en-US" sz="2400" b="0" i="1" smtClean="0">
                              <a:latin typeface="Cambria Math" panose="02040503050406030204" pitchFamily="18" charset="0"/>
                            </a:rPr>
                          </m:ctrlPr>
                        </m:bar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𝑧</m:t>
                              </m:r>
                            </m:e>
                            <m:sub>
                              <m:r>
                                <a:rPr lang="en-US" sz="2400" i="1">
                                  <a:latin typeface="Cambria Math" panose="02040503050406030204" pitchFamily="18" charset="0"/>
                                </a:rPr>
                                <m:t>𝑖𝑖</m:t>
                              </m:r>
                            </m:sub>
                          </m:sSub>
                        </m:e>
                      </m:ba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i="1">
                              <a:latin typeface="Cambria Math" panose="02040503050406030204" pitchFamily="18" charset="0"/>
                            </a:rPr>
                            <m:t>𝑖</m:t>
                          </m:r>
                        </m:sub>
                      </m:sSub>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lang="en-US" sz="2400" dirty="0"/>
              </a:p>
            </p:txBody>
          </p:sp>
        </mc:Choice>
        <mc:Fallback xmlns="">
          <p:sp>
            <p:nvSpPr>
              <p:cNvPr id="10" name="TextBox 11">
                <a:extLst>
                  <a:ext uri="{FF2B5EF4-FFF2-40B4-BE49-F238E27FC236}">
                    <a16:creationId xmlns:a16="http://schemas.microsoft.com/office/drawing/2014/main" id="{A1B68988-353E-4580-8EF8-85BF21689EFB}"/>
                  </a:ext>
                </a:extLst>
              </p:cNvPr>
              <p:cNvSpPr txBox="1">
                <a:spLocks noRot="1" noChangeAspect="1" noMove="1" noResize="1" noEditPoints="1" noAdjustHandles="1" noChangeArrowheads="1" noChangeShapeType="1" noTextEdit="1"/>
              </p:cNvSpPr>
              <p:nvPr/>
            </p:nvSpPr>
            <p:spPr>
              <a:xfrm>
                <a:off x="513073" y="1754440"/>
                <a:ext cx="8319200" cy="399405"/>
              </a:xfrm>
              <a:prstGeom prst="rect">
                <a:avLst/>
              </a:prstGeom>
              <a:blipFill>
                <a:blip r:embed="rId3"/>
                <a:stretch>
                  <a:fillRect l="-147" r="-659" b="-26154"/>
                </a:stretch>
              </a:blipFill>
            </p:spPr>
            <p:txBody>
              <a:bodyPr/>
              <a:lstStyle/>
              <a:p>
                <a:r>
                  <a:rPr lang="en-US">
                    <a:noFill/>
                  </a:rPr>
                  <a:t> </a:t>
                </a:r>
              </a:p>
            </p:txBody>
          </p:sp>
        </mc:Fallback>
      </mc:AlternateContent>
      <p:sp>
        <p:nvSpPr>
          <p:cNvPr id="11" name="TextBox 12">
            <a:extLst>
              <a:ext uri="{FF2B5EF4-FFF2-40B4-BE49-F238E27FC236}">
                <a16:creationId xmlns:a16="http://schemas.microsoft.com/office/drawing/2014/main" id="{D929E274-9B27-4DAD-989A-15786C59BD17}"/>
              </a:ext>
            </a:extLst>
          </p:cNvPr>
          <p:cNvSpPr txBox="1"/>
          <p:nvPr/>
        </p:nvSpPr>
        <p:spPr>
          <a:xfrm>
            <a:off x="8229600" y="2221179"/>
            <a:ext cx="681597" cy="461665"/>
          </a:xfrm>
          <a:prstGeom prst="rect">
            <a:avLst/>
          </a:prstGeom>
          <a:noFill/>
        </p:spPr>
        <p:txBody>
          <a:bodyPr wrap="none" rtlCol="0">
            <a:spAutoFit/>
          </a:bodyPr>
          <a:lstStyle/>
          <a:p>
            <a:r>
              <a:rPr lang="en-US" sz="2400" dirty="0"/>
              <a:t>(11)</a:t>
            </a:r>
          </a:p>
        </p:txBody>
      </p:sp>
      <mc:AlternateContent xmlns:mc="http://schemas.openxmlformats.org/markup-compatibility/2006" xmlns:a14="http://schemas.microsoft.com/office/drawing/2010/main">
        <mc:Choice Requires="a14">
          <p:sp>
            <p:nvSpPr>
              <p:cNvPr id="12" name="TextBox 13">
                <a:extLst>
                  <a:ext uri="{FF2B5EF4-FFF2-40B4-BE49-F238E27FC236}">
                    <a16:creationId xmlns:a16="http://schemas.microsoft.com/office/drawing/2014/main" id="{35E34544-7583-444F-A684-AC1FEB19A2FC}"/>
                  </a:ext>
                </a:extLst>
              </p:cNvPr>
              <p:cNvSpPr txBox="1"/>
              <p:nvPr/>
            </p:nvSpPr>
            <p:spPr>
              <a:xfrm>
                <a:off x="774204" y="2762296"/>
                <a:ext cx="7475188"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𝑖𝑖</m:t>
                                  </m:r>
                                </m:sub>
                              </m:sSub>
                            </m:e>
                          </m:bar>
                          <m:r>
                            <a:rPr lang="en-US" sz="240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i="1">
                          <a:latin typeface="Cambria Math" panose="02040503050406030204" pitchFamily="18" charset="0"/>
                        </a:rPr>
                        <m:t>+ (</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𝑑</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oMath>
                  </m:oMathPara>
                </a14:m>
                <a:endParaRPr lang="en-US" sz="2400" dirty="0"/>
              </a:p>
            </p:txBody>
          </p:sp>
        </mc:Choice>
        <mc:Fallback xmlns="">
          <p:sp>
            <p:nvSpPr>
              <p:cNvPr id="12" name="TextBox 13">
                <a:extLst>
                  <a:ext uri="{FF2B5EF4-FFF2-40B4-BE49-F238E27FC236}">
                    <a16:creationId xmlns:a16="http://schemas.microsoft.com/office/drawing/2014/main" id="{35E34544-7583-444F-A684-AC1FEB19A2FC}"/>
                  </a:ext>
                </a:extLst>
              </p:cNvPr>
              <p:cNvSpPr txBox="1">
                <a:spLocks noRot="1" noChangeAspect="1" noMove="1" noResize="1" noEditPoints="1" noAdjustHandles="1" noChangeArrowheads="1" noChangeShapeType="1" noTextEdit="1"/>
              </p:cNvSpPr>
              <p:nvPr/>
            </p:nvSpPr>
            <p:spPr>
              <a:xfrm>
                <a:off x="774204" y="2762296"/>
                <a:ext cx="7475188" cy="399405"/>
              </a:xfrm>
              <a:prstGeom prst="rect">
                <a:avLst/>
              </a:prstGeom>
              <a:blipFill>
                <a:blip r:embed="rId4"/>
                <a:stretch>
                  <a:fillRect b="-25758"/>
                </a:stretch>
              </a:blipFill>
            </p:spPr>
            <p:txBody>
              <a:bodyPr/>
              <a:lstStyle/>
              <a:p>
                <a:r>
                  <a:rPr lang="en-US">
                    <a:noFill/>
                  </a:rPr>
                  <a:t> </a:t>
                </a:r>
              </a:p>
            </p:txBody>
          </p:sp>
        </mc:Fallback>
      </mc:AlternateContent>
      <p:sp>
        <p:nvSpPr>
          <p:cNvPr id="13" name="TextBox 14">
            <a:extLst>
              <a:ext uri="{FF2B5EF4-FFF2-40B4-BE49-F238E27FC236}">
                <a16:creationId xmlns:a16="http://schemas.microsoft.com/office/drawing/2014/main" id="{3AEA7AB0-EAC5-4DD3-950F-28E49C150574}"/>
              </a:ext>
            </a:extLst>
          </p:cNvPr>
          <p:cNvSpPr txBox="1"/>
          <p:nvPr/>
        </p:nvSpPr>
        <p:spPr>
          <a:xfrm>
            <a:off x="8229600" y="3200400"/>
            <a:ext cx="681597" cy="461665"/>
          </a:xfrm>
          <a:prstGeom prst="rect">
            <a:avLst/>
          </a:prstGeom>
          <a:noFill/>
        </p:spPr>
        <p:txBody>
          <a:bodyPr wrap="none" rtlCol="0">
            <a:spAutoFit/>
          </a:bodyPr>
          <a:lstStyle/>
          <a:p>
            <a:r>
              <a:rPr lang="en-US" sz="2400" dirty="0"/>
              <a:t>(12)</a:t>
            </a:r>
          </a:p>
        </p:txBody>
      </p:sp>
    </p:spTree>
    <p:extLst>
      <p:ext uri="{BB962C8B-B14F-4D97-AF65-F5344CB8AC3E}">
        <p14:creationId xmlns:p14="http://schemas.microsoft.com/office/powerpoint/2010/main" val="202426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1600200"/>
            <a:ext cx="8796339" cy="430887"/>
          </a:xfrm>
          <a:prstGeom prst="rect">
            <a:avLst/>
          </a:prstGeom>
        </p:spPr>
        <p:txBody>
          <a:bodyPr wrap="square">
            <a:spAutoFit/>
          </a:bodyPr>
          <a:lstStyle/>
          <a:p>
            <a:r>
              <a:rPr lang="en-US" sz="2200" dirty="0"/>
              <a:t>From Kirchhoff's current law</a:t>
            </a:r>
          </a:p>
        </p:txBody>
      </p:sp>
      <p:sp>
        <p:nvSpPr>
          <p:cNvPr id="7" name="Rectangle 6"/>
          <p:cNvSpPr/>
          <p:nvPr/>
        </p:nvSpPr>
        <p:spPr>
          <a:xfrm>
            <a:off x="152400" y="2667000"/>
            <a:ext cx="8765436" cy="430887"/>
          </a:xfrm>
          <a:prstGeom prst="rect">
            <a:avLst/>
          </a:prstGeom>
        </p:spPr>
        <p:txBody>
          <a:bodyPr wrap="square">
            <a:spAutoFit/>
          </a:bodyPr>
          <a:lstStyle/>
          <a:p>
            <a:r>
              <a:rPr lang="en-US" sz="2200" dirty="0"/>
              <a:t>Substitute Equation (13) into Equation (12) and collect terms:</a:t>
            </a:r>
          </a:p>
        </p:txBody>
      </p:sp>
      <p:sp>
        <p:nvSpPr>
          <p:cNvPr id="8" name="Rectangle 7"/>
          <p:cNvSpPr/>
          <p:nvPr/>
        </p:nvSpPr>
        <p:spPr>
          <a:xfrm>
            <a:off x="152400" y="3733800"/>
            <a:ext cx="8536837" cy="430887"/>
          </a:xfrm>
          <a:prstGeom prst="rect">
            <a:avLst/>
          </a:prstGeom>
        </p:spPr>
        <p:txBody>
          <a:bodyPr wrap="square">
            <a:spAutoFit/>
          </a:bodyPr>
          <a:lstStyle/>
          <a:p>
            <a:r>
              <a:rPr lang="en-US" sz="2200" dirty="0">
                <a:solidFill>
                  <a:srgbClr val="000000"/>
                </a:solidFill>
              </a:rPr>
              <a:t>Equation (14) is of the general form</a:t>
            </a:r>
            <a:endParaRPr lang="en-US" sz="2200" dirty="0">
              <a:solidFill>
                <a:srgbClr val="000000"/>
              </a:solidFill>
              <a:effectLst/>
            </a:endParaRPr>
          </a:p>
        </p:txBody>
      </p:sp>
      <p:sp>
        <p:nvSpPr>
          <p:cNvPr id="9" name="Rectangle 8"/>
          <p:cNvSpPr/>
          <p:nvPr/>
        </p:nvSpPr>
        <p:spPr>
          <a:xfrm>
            <a:off x="152400" y="4724400"/>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13">
                <a:extLst>
                  <a:ext uri="{FF2B5EF4-FFF2-40B4-BE49-F238E27FC236}">
                    <a16:creationId xmlns:a16="http://schemas.microsoft.com/office/drawing/2014/main" id="{1DE95FE3-1B84-44B5-9F26-D56F9AA9AF61}"/>
                  </a:ext>
                </a:extLst>
              </p:cNvPr>
              <p:cNvSpPr txBox="1"/>
              <p:nvPr/>
            </p:nvSpPr>
            <p:spPr>
              <a:xfrm>
                <a:off x="812975" y="1070666"/>
                <a:ext cx="7475188"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𝑖𝑖</m:t>
                                  </m:r>
                                </m:sub>
                              </m:sSub>
                            </m:e>
                          </m:bar>
                          <m:r>
                            <a:rPr lang="en-US" sz="240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𝑑𝑛</m:t>
                                  </m:r>
                                </m:sub>
                              </m:sSub>
                            </m:e>
                          </m:ba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𝑗</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i="1">
                          <a:latin typeface="Cambria Math" panose="02040503050406030204" pitchFamily="18" charset="0"/>
                        </a:rPr>
                        <m:t>+ (</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𝑑</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oMath>
                  </m:oMathPara>
                </a14:m>
                <a:endParaRPr lang="en-US" sz="2400" dirty="0"/>
              </a:p>
            </p:txBody>
          </p:sp>
        </mc:Choice>
        <mc:Fallback xmlns="">
          <p:sp>
            <p:nvSpPr>
              <p:cNvPr id="10" name="TextBox 13">
                <a:extLst>
                  <a:ext uri="{FF2B5EF4-FFF2-40B4-BE49-F238E27FC236}">
                    <a16:creationId xmlns:a16="http://schemas.microsoft.com/office/drawing/2014/main" id="{1DE95FE3-1B84-44B5-9F26-D56F9AA9AF61}"/>
                  </a:ext>
                </a:extLst>
              </p:cNvPr>
              <p:cNvSpPr txBox="1">
                <a:spLocks noRot="1" noChangeAspect="1" noMove="1" noResize="1" noEditPoints="1" noAdjustHandles="1" noChangeArrowheads="1" noChangeShapeType="1" noTextEdit="1"/>
              </p:cNvSpPr>
              <p:nvPr/>
            </p:nvSpPr>
            <p:spPr>
              <a:xfrm>
                <a:off x="812975" y="1070666"/>
                <a:ext cx="7475188" cy="399405"/>
              </a:xfrm>
              <a:prstGeom prst="rect">
                <a:avLst/>
              </a:prstGeom>
              <a:blipFill>
                <a:blip r:embed="rId2"/>
                <a:stretch>
                  <a:fillRect l="-489" b="-26154"/>
                </a:stretch>
              </a:blipFill>
            </p:spPr>
            <p:txBody>
              <a:bodyPr/>
              <a:lstStyle/>
              <a:p>
                <a:r>
                  <a:rPr lang="en-US">
                    <a:noFill/>
                  </a:rPr>
                  <a:t> </a:t>
                </a:r>
              </a:p>
            </p:txBody>
          </p:sp>
        </mc:Fallback>
      </mc:AlternateContent>
      <p:sp>
        <p:nvSpPr>
          <p:cNvPr id="11" name="TextBox 14">
            <a:extLst>
              <a:ext uri="{FF2B5EF4-FFF2-40B4-BE49-F238E27FC236}">
                <a16:creationId xmlns:a16="http://schemas.microsoft.com/office/drawing/2014/main" id="{B16B8CF3-19B6-44C7-8C54-7FAA1233C8E8}"/>
              </a:ext>
            </a:extLst>
          </p:cNvPr>
          <p:cNvSpPr txBox="1"/>
          <p:nvPr/>
        </p:nvSpPr>
        <p:spPr>
          <a:xfrm>
            <a:off x="8005203" y="1430178"/>
            <a:ext cx="681597" cy="461665"/>
          </a:xfrm>
          <a:prstGeom prst="rect">
            <a:avLst/>
          </a:prstGeom>
          <a:noFill/>
        </p:spPr>
        <p:txBody>
          <a:bodyPr wrap="none" rtlCol="0">
            <a:spAutoFit/>
          </a:bodyPr>
          <a:lstStyle/>
          <a:p>
            <a:r>
              <a:rPr lang="en-US" sz="2400" dirty="0"/>
              <a:t>(12)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CC2289-0843-4FC8-8462-F4FC7F69DADA}"/>
                  </a:ext>
                </a:extLst>
              </p:cNvPr>
              <p:cNvSpPr txBox="1"/>
              <p:nvPr/>
            </p:nvSpPr>
            <p:spPr>
              <a:xfrm>
                <a:off x="2790294" y="2157664"/>
                <a:ext cx="3306931" cy="399084"/>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𝑑</m:t>
                        </m:r>
                      </m:sub>
                    </m:sSub>
                  </m:oMath>
                </a14:m>
                <a:r>
                  <a:rPr lang="en-US" sz="2400" dirty="0"/>
                  <a:t>=0,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𝑑</m:t>
                        </m:r>
                      </m:sub>
                    </m:sSub>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𝐼</m:t>
                        </m:r>
                      </m:e>
                      <m:sub>
                        <m:r>
                          <a:rPr lang="en-US" sz="2400" b="0" i="1" smtClean="0">
                            <a:latin typeface="Cambria Math" panose="02040503050406030204" pitchFamily="18" charset="0"/>
                          </a:rPr>
                          <m:t>𝑖</m:t>
                        </m:r>
                      </m:sub>
                    </m:sSub>
                  </m:oMath>
                </a14:m>
                <a:r>
                  <a:rPr lang="en-US" sz="2400" dirty="0"/>
                  <a:t> </a:t>
                </a:r>
                <a14:m>
                  <m:oMath xmlns:m="http://schemas.openxmlformats.org/officeDocument/2006/math">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oMath>
                </a14:m>
                <a:endParaRPr lang="en-US" sz="2400" dirty="0"/>
              </a:p>
            </p:txBody>
          </p:sp>
        </mc:Choice>
        <mc:Fallback xmlns="">
          <p:sp>
            <p:nvSpPr>
              <p:cNvPr id="12" name="TextBox 11">
                <a:extLst>
                  <a:ext uri="{FF2B5EF4-FFF2-40B4-BE49-F238E27FC236}">
                    <a16:creationId xmlns:a16="http://schemas.microsoft.com/office/drawing/2014/main" id="{BCCC2289-0843-4FC8-8462-F4FC7F69DADA}"/>
                  </a:ext>
                </a:extLst>
              </p:cNvPr>
              <p:cNvSpPr txBox="1">
                <a:spLocks noRot="1" noChangeAspect="1" noMove="1" noResize="1" noEditPoints="1" noAdjustHandles="1" noChangeArrowheads="1" noChangeShapeType="1" noTextEdit="1"/>
              </p:cNvSpPr>
              <p:nvPr/>
            </p:nvSpPr>
            <p:spPr>
              <a:xfrm>
                <a:off x="2790294" y="2157664"/>
                <a:ext cx="3306931" cy="399084"/>
              </a:xfrm>
              <a:prstGeom prst="rect">
                <a:avLst/>
              </a:prstGeom>
              <a:blipFill>
                <a:blip r:embed="rId3"/>
                <a:stretch>
                  <a:fillRect l="-3321" t="-24615" r="-1476" b="-38462"/>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CDC47D0-475B-4C24-AC3B-19251CCDEAEB}"/>
              </a:ext>
            </a:extLst>
          </p:cNvPr>
          <p:cNvSpPr txBox="1"/>
          <p:nvPr/>
        </p:nvSpPr>
        <p:spPr>
          <a:xfrm>
            <a:off x="8005202" y="2205334"/>
            <a:ext cx="681597" cy="461665"/>
          </a:xfrm>
          <a:prstGeom prst="rect">
            <a:avLst/>
          </a:prstGeom>
          <a:noFill/>
        </p:spPr>
        <p:txBody>
          <a:bodyPr wrap="none" rtlCol="0">
            <a:spAutoFit/>
          </a:bodyPr>
          <a:lstStyle/>
          <a:p>
            <a:r>
              <a:rPr lang="en-US" sz="2400" dirty="0"/>
              <a:t>(13)</a:t>
            </a:r>
          </a:p>
        </p:txBody>
      </p:sp>
      <mc:AlternateContent xmlns:mc="http://schemas.openxmlformats.org/markup-compatibility/2006" xmlns:a14="http://schemas.microsoft.com/office/drawing/2010/main">
        <mc:Choice Requires="a14">
          <p:sp>
            <p:nvSpPr>
              <p:cNvPr id="14" name="TextBox 17">
                <a:extLst>
                  <a:ext uri="{FF2B5EF4-FFF2-40B4-BE49-F238E27FC236}">
                    <a16:creationId xmlns:a16="http://schemas.microsoft.com/office/drawing/2014/main" id="{78EDBA9E-028B-479C-9383-A93F6BCB21C9}"/>
                  </a:ext>
                </a:extLst>
              </p:cNvPr>
              <p:cNvSpPr txBox="1"/>
              <p:nvPr/>
            </p:nvSpPr>
            <p:spPr>
              <a:xfrm>
                <a:off x="614653" y="3274833"/>
                <a:ext cx="8072146" cy="399405"/>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𝑑𝑑</m:t>
                                </m:r>
                              </m:sub>
                            </m:sSub>
                          </m:e>
                        </m:bar>
                        <m:r>
                          <a:rPr lang="en-US" sz="240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𝑖𝑑</m:t>
                                </m:r>
                              </m:sub>
                            </m:sSub>
                          </m:e>
                        </m:ba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oMath>
                </a14:m>
                <a:r>
                  <a:rPr lang="en-US" sz="2400" dirty="0"/>
                  <a:t> </a:t>
                </a:r>
                <a14:m>
                  <m:oMath xmlns:m="http://schemas.openxmlformats.org/officeDocument/2006/math">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smtClean="0">
                                <a:latin typeface="Cambria Math" panose="02040503050406030204" pitchFamily="18" charset="0"/>
                              </a:rPr>
                              <m:t>𝑖</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𝑑𝑑</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𝑗</m:t>
                            </m:r>
                          </m:sub>
                        </m:sSub>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𝑖𝑑</m:t>
                            </m:r>
                          </m:sub>
                        </m:sSub>
                      </m:e>
                    </m:ba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oMath>
                </a14:m>
                <a:endParaRPr lang="en-US" sz="2400" dirty="0"/>
              </a:p>
            </p:txBody>
          </p:sp>
        </mc:Choice>
        <mc:Fallback xmlns="">
          <p:sp>
            <p:nvSpPr>
              <p:cNvPr id="14" name="TextBox 17">
                <a:extLst>
                  <a:ext uri="{FF2B5EF4-FFF2-40B4-BE49-F238E27FC236}">
                    <a16:creationId xmlns:a16="http://schemas.microsoft.com/office/drawing/2014/main" id="{78EDBA9E-028B-479C-9383-A93F6BCB21C9}"/>
                  </a:ext>
                </a:extLst>
              </p:cNvPr>
              <p:cNvSpPr txBox="1">
                <a:spLocks noRot="1" noChangeAspect="1" noMove="1" noResize="1" noEditPoints="1" noAdjustHandles="1" noChangeArrowheads="1" noChangeShapeType="1" noTextEdit="1"/>
              </p:cNvSpPr>
              <p:nvPr/>
            </p:nvSpPr>
            <p:spPr>
              <a:xfrm>
                <a:off x="614653" y="3274833"/>
                <a:ext cx="8072146" cy="399405"/>
              </a:xfrm>
              <a:prstGeom prst="rect">
                <a:avLst/>
              </a:prstGeom>
              <a:blipFill>
                <a:blip r:embed="rId4"/>
                <a:stretch>
                  <a:fillRect l="-1360" b="-25758"/>
                </a:stretch>
              </a:blipFill>
            </p:spPr>
            <p:txBody>
              <a:bodyPr/>
              <a:lstStyle/>
              <a:p>
                <a:r>
                  <a:rPr lang="en-US">
                    <a:noFill/>
                  </a:rPr>
                  <a:t> </a:t>
                </a:r>
              </a:p>
            </p:txBody>
          </p:sp>
        </mc:Fallback>
      </mc:AlternateContent>
      <p:sp>
        <p:nvSpPr>
          <p:cNvPr id="15" name="TextBox 18">
            <a:extLst>
              <a:ext uri="{FF2B5EF4-FFF2-40B4-BE49-F238E27FC236}">
                <a16:creationId xmlns:a16="http://schemas.microsoft.com/office/drawing/2014/main" id="{C163E27B-E85F-4AE2-A030-4C0C801EA466}"/>
              </a:ext>
            </a:extLst>
          </p:cNvPr>
          <p:cNvSpPr txBox="1"/>
          <p:nvPr/>
        </p:nvSpPr>
        <p:spPr>
          <a:xfrm>
            <a:off x="8005202" y="3713946"/>
            <a:ext cx="681597" cy="461665"/>
          </a:xfrm>
          <a:prstGeom prst="rect">
            <a:avLst/>
          </a:prstGeom>
          <a:noFill/>
        </p:spPr>
        <p:txBody>
          <a:bodyPr wrap="none" rtlCol="0">
            <a:spAutoFit/>
          </a:bodyPr>
          <a:lstStyle/>
          <a:p>
            <a:r>
              <a:rPr lang="en-US" sz="2400" dirty="0"/>
              <a:t>(14)</a:t>
            </a:r>
          </a:p>
        </p:txBody>
      </p:sp>
      <mc:AlternateContent xmlns:mc="http://schemas.openxmlformats.org/markup-compatibility/2006" xmlns:a14="http://schemas.microsoft.com/office/drawing/2010/main">
        <mc:Choice Requires="a14">
          <p:sp>
            <p:nvSpPr>
              <p:cNvPr id="16" name="TextBox 19">
                <a:extLst>
                  <a:ext uri="{FF2B5EF4-FFF2-40B4-BE49-F238E27FC236}">
                    <a16:creationId xmlns:a16="http://schemas.microsoft.com/office/drawing/2014/main" id="{848389C9-9F0A-4106-AE16-453F9F662BDD}"/>
                  </a:ext>
                </a:extLst>
              </p:cNvPr>
              <p:cNvSpPr txBox="1"/>
              <p:nvPr/>
            </p:nvSpPr>
            <p:spPr>
              <a:xfrm>
                <a:off x="3198565" y="4337184"/>
                <a:ext cx="2904321"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𝑖</m:t>
                          </m:r>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𝑖𝑖</m:t>
                              </m:r>
                            </m:sub>
                          </m:sSub>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𝑗</m:t>
                          </m:r>
                        </m:sub>
                      </m:sSub>
                    </m:oMath>
                  </m:oMathPara>
                </a14:m>
                <a:endParaRPr lang="en-US" sz="2400" dirty="0"/>
              </a:p>
            </p:txBody>
          </p:sp>
        </mc:Choice>
        <mc:Fallback xmlns="">
          <p:sp>
            <p:nvSpPr>
              <p:cNvPr id="16" name="TextBox 19">
                <a:extLst>
                  <a:ext uri="{FF2B5EF4-FFF2-40B4-BE49-F238E27FC236}">
                    <a16:creationId xmlns:a16="http://schemas.microsoft.com/office/drawing/2014/main" id="{848389C9-9F0A-4106-AE16-453F9F662BDD}"/>
                  </a:ext>
                </a:extLst>
              </p:cNvPr>
              <p:cNvSpPr txBox="1">
                <a:spLocks noRot="1" noChangeAspect="1" noMove="1" noResize="1" noEditPoints="1" noAdjustHandles="1" noChangeArrowheads="1" noChangeShapeType="1" noTextEdit="1"/>
              </p:cNvSpPr>
              <p:nvPr/>
            </p:nvSpPr>
            <p:spPr>
              <a:xfrm>
                <a:off x="3198565" y="4337184"/>
                <a:ext cx="2904321" cy="399405"/>
              </a:xfrm>
              <a:prstGeom prst="rect">
                <a:avLst/>
              </a:prstGeom>
              <a:blipFill>
                <a:blip r:embed="rId5"/>
                <a:stretch>
                  <a:fillRect l="-2521" t="-13636" r="-15756" b="-24242"/>
                </a:stretch>
              </a:blipFill>
            </p:spPr>
            <p:txBody>
              <a:bodyPr/>
              <a:lstStyle/>
              <a:p>
                <a:r>
                  <a:rPr lang="en-US">
                    <a:noFill/>
                  </a:rPr>
                  <a:t> </a:t>
                </a:r>
              </a:p>
            </p:txBody>
          </p:sp>
        </mc:Fallback>
      </mc:AlternateContent>
      <p:sp>
        <p:nvSpPr>
          <p:cNvPr id="17" name="TextBox 20">
            <a:extLst>
              <a:ext uri="{FF2B5EF4-FFF2-40B4-BE49-F238E27FC236}">
                <a16:creationId xmlns:a16="http://schemas.microsoft.com/office/drawing/2014/main" id="{FAA92493-737F-4381-B6FF-C80FDE822930}"/>
              </a:ext>
            </a:extLst>
          </p:cNvPr>
          <p:cNvSpPr txBox="1"/>
          <p:nvPr/>
        </p:nvSpPr>
        <p:spPr>
          <a:xfrm>
            <a:off x="8005203" y="4258270"/>
            <a:ext cx="681597" cy="461665"/>
          </a:xfrm>
          <a:prstGeom prst="rect">
            <a:avLst/>
          </a:prstGeom>
          <a:noFill/>
        </p:spPr>
        <p:txBody>
          <a:bodyPr wrap="none" rtlCol="0">
            <a:spAutoFit/>
          </a:bodyPr>
          <a:lstStyle/>
          <a:p>
            <a:r>
              <a:rPr lang="en-US" sz="2400" dirty="0"/>
              <a:t>(15)</a:t>
            </a:r>
          </a:p>
        </p:txBody>
      </p:sp>
      <mc:AlternateContent xmlns:mc="http://schemas.openxmlformats.org/markup-compatibility/2006" xmlns:a14="http://schemas.microsoft.com/office/drawing/2010/main">
        <mc:Choice Requires="a14">
          <p:sp>
            <p:nvSpPr>
              <p:cNvPr id="18" name="TextBox 21">
                <a:extLst>
                  <a:ext uri="{FF2B5EF4-FFF2-40B4-BE49-F238E27FC236}">
                    <a16:creationId xmlns:a16="http://schemas.microsoft.com/office/drawing/2014/main" id="{AE0447C1-DEE4-4B3A-85D4-06327AC718D3}"/>
                  </a:ext>
                </a:extLst>
              </p:cNvPr>
              <p:cNvSpPr txBox="1"/>
              <p:nvPr/>
            </p:nvSpPr>
            <p:spPr>
              <a:xfrm>
                <a:off x="2790294" y="4970621"/>
                <a:ext cx="34903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𝑖𝑖</m:t>
                              </m:r>
                            </m:sub>
                          </m:sSub>
                        </m:e>
                      </m:acc>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𝑑𝑖</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m:t>
                              </m:r>
                              <m:r>
                                <a:rPr lang="en-US" sz="2400" i="1">
                                  <a:latin typeface="Cambria Math" panose="02040503050406030204" pitchFamily="18" charset="0"/>
                                </a:rPr>
                                <m:t>𝑑</m:t>
                              </m:r>
                            </m:sub>
                          </m:sSub>
                        </m:e>
                      </m:bar>
                    </m:oMath>
                  </m:oMathPara>
                </a14:m>
                <a:endParaRPr lang="en-US" sz="2400" dirty="0"/>
              </a:p>
            </p:txBody>
          </p:sp>
        </mc:Choice>
        <mc:Fallback xmlns="">
          <p:sp>
            <p:nvSpPr>
              <p:cNvPr id="18" name="TextBox 21">
                <a:extLst>
                  <a:ext uri="{FF2B5EF4-FFF2-40B4-BE49-F238E27FC236}">
                    <a16:creationId xmlns:a16="http://schemas.microsoft.com/office/drawing/2014/main" id="{AE0447C1-DEE4-4B3A-85D4-06327AC718D3}"/>
                  </a:ext>
                </a:extLst>
              </p:cNvPr>
              <p:cNvSpPr txBox="1">
                <a:spLocks noRot="1" noChangeAspect="1" noMove="1" noResize="1" noEditPoints="1" noAdjustHandles="1" noChangeArrowheads="1" noChangeShapeType="1" noTextEdit="1"/>
              </p:cNvSpPr>
              <p:nvPr/>
            </p:nvSpPr>
            <p:spPr>
              <a:xfrm>
                <a:off x="2790294" y="4970621"/>
                <a:ext cx="3490379" cy="369332"/>
              </a:xfrm>
              <a:prstGeom prst="rect">
                <a:avLst/>
              </a:prstGeom>
              <a:blipFill>
                <a:blip r:embed="rId6"/>
                <a:stretch>
                  <a:fillRect l="-350" t="-14754"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25">
                <a:extLst>
                  <a:ext uri="{FF2B5EF4-FFF2-40B4-BE49-F238E27FC236}">
                    <a16:creationId xmlns:a16="http://schemas.microsoft.com/office/drawing/2014/main" id="{979264DF-3498-4EA1-83B5-6F436E023661}"/>
                  </a:ext>
                </a:extLst>
              </p:cNvPr>
              <p:cNvSpPr txBox="1"/>
              <p:nvPr/>
            </p:nvSpPr>
            <p:spPr>
              <a:xfrm>
                <a:off x="2774264" y="5501346"/>
                <a:ext cx="3506409"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acc>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r>
                                <a:rPr lang="en-US" sz="2400" b="0" i="1" smtClean="0">
                                  <a:latin typeface="Cambria Math" panose="02040503050406030204" pitchFamily="18" charset="0"/>
                                </a:rPr>
                                <m:t>𝑗</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𝑑</m:t>
                              </m:r>
                              <m:r>
                                <a:rPr lang="en-US" sz="2400" b="0" i="1" smtClean="0">
                                  <a:latin typeface="Cambria Math" panose="02040503050406030204" pitchFamily="18" charset="0"/>
                                </a:rPr>
                                <m:t>𝑑</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𝑑𝑗</m:t>
                              </m:r>
                            </m:sub>
                          </m:sSub>
                        </m:e>
                      </m:ba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b="0" i="1" smtClean="0">
                                  <a:latin typeface="Cambria Math" panose="02040503050406030204" pitchFamily="18" charset="0"/>
                                </a:rPr>
                                <m:t>𝑖</m:t>
                              </m:r>
                              <m:r>
                                <a:rPr lang="en-US" sz="2400" i="1">
                                  <a:latin typeface="Cambria Math" panose="02040503050406030204" pitchFamily="18" charset="0"/>
                                </a:rPr>
                                <m:t>𝑑</m:t>
                              </m:r>
                            </m:sub>
                          </m:sSub>
                        </m:e>
                      </m:bar>
                    </m:oMath>
                  </m:oMathPara>
                </a14:m>
                <a:endParaRPr lang="en-US" sz="2400" dirty="0"/>
              </a:p>
            </p:txBody>
          </p:sp>
        </mc:Choice>
        <mc:Fallback xmlns="">
          <p:sp>
            <p:nvSpPr>
              <p:cNvPr id="19" name="TextBox 25">
                <a:extLst>
                  <a:ext uri="{FF2B5EF4-FFF2-40B4-BE49-F238E27FC236}">
                    <a16:creationId xmlns:a16="http://schemas.microsoft.com/office/drawing/2014/main" id="{979264DF-3498-4EA1-83B5-6F436E023661}"/>
                  </a:ext>
                </a:extLst>
              </p:cNvPr>
              <p:cNvSpPr txBox="1">
                <a:spLocks noRot="1" noChangeAspect="1" noMove="1" noResize="1" noEditPoints="1" noAdjustHandles="1" noChangeArrowheads="1" noChangeShapeType="1" noTextEdit="1"/>
              </p:cNvSpPr>
              <p:nvPr/>
            </p:nvSpPr>
            <p:spPr>
              <a:xfrm>
                <a:off x="2774264" y="5501346"/>
                <a:ext cx="3506409" cy="399084"/>
              </a:xfrm>
              <a:prstGeom prst="rect">
                <a:avLst/>
              </a:prstGeom>
              <a:blipFill>
                <a:blip r:embed="rId7"/>
                <a:stretch>
                  <a:fillRect l="-870" t="-13636" r="-348" b="-24242"/>
                </a:stretch>
              </a:blipFill>
            </p:spPr>
            <p:txBody>
              <a:bodyPr/>
              <a:lstStyle/>
              <a:p>
                <a:r>
                  <a:rPr lang="en-US">
                    <a:noFill/>
                  </a:rPr>
                  <a:t> </a:t>
                </a:r>
              </a:p>
            </p:txBody>
          </p:sp>
        </mc:Fallback>
      </mc:AlternateContent>
      <p:sp>
        <p:nvSpPr>
          <p:cNvPr id="20" name="TextBox 22">
            <a:extLst>
              <a:ext uri="{FF2B5EF4-FFF2-40B4-BE49-F238E27FC236}">
                <a16:creationId xmlns:a16="http://schemas.microsoft.com/office/drawing/2014/main" id="{A6093FE2-DB54-4482-8FFC-856E64600BEE}"/>
              </a:ext>
            </a:extLst>
          </p:cNvPr>
          <p:cNvSpPr txBox="1"/>
          <p:nvPr/>
        </p:nvSpPr>
        <p:spPr>
          <a:xfrm>
            <a:off x="8005203" y="4815546"/>
            <a:ext cx="681597" cy="461665"/>
          </a:xfrm>
          <a:prstGeom prst="rect">
            <a:avLst/>
          </a:prstGeom>
          <a:noFill/>
        </p:spPr>
        <p:txBody>
          <a:bodyPr wrap="none" rtlCol="0">
            <a:spAutoFit/>
          </a:bodyPr>
          <a:lstStyle/>
          <a:p>
            <a:r>
              <a:rPr lang="en-US" sz="2400" dirty="0"/>
              <a:t>(16)</a:t>
            </a:r>
          </a:p>
        </p:txBody>
      </p:sp>
      <p:sp>
        <p:nvSpPr>
          <p:cNvPr id="21" name="TextBox 26">
            <a:extLst>
              <a:ext uri="{FF2B5EF4-FFF2-40B4-BE49-F238E27FC236}">
                <a16:creationId xmlns:a16="http://schemas.microsoft.com/office/drawing/2014/main" id="{5C295D8E-EC91-442C-A33F-68FCA50A2AAB}"/>
              </a:ext>
            </a:extLst>
          </p:cNvPr>
          <p:cNvSpPr txBox="1"/>
          <p:nvPr/>
        </p:nvSpPr>
        <p:spPr>
          <a:xfrm>
            <a:off x="8005203" y="5419814"/>
            <a:ext cx="681597" cy="461665"/>
          </a:xfrm>
          <a:prstGeom prst="rect">
            <a:avLst/>
          </a:prstGeom>
          <a:noFill/>
        </p:spPr>
        <p:txBody>
          <a:bodyPr wrap="none" rtlCol="0">
            <a:spAutoFit/>
          </a:bodyPr>
          <a:lstStyle/>
          <a:p>
            <a:r>
              <a:rPr lang="en-US" sz="2400" dirty="0"/>
              <a:t>(17)</a:t>
            </a:r>
          </a:p>
        </p:txBody>
      </p:sp>
    </p:spTree>
    <p:extLst>
      <p:ext uri="{BB962C8B-B14F-4D97-AF65-F5344CB8AC3E}">
        <p14:creationId xmlns:p14="http://schemas.microsoft.com/office/powerpoint/2010/main" val="157114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92218" y="2057400"/>
            <a:ext cx="9032147" cy="1323439"/>
          </a:xfrm>
          <a:prstGeom prst="rect">
            <a:avLst/>
          </a:prstGeom>
        </p:spPr>
        <p:txBody>
          <a:bodyPr wrap="square">
            <a:spAutoFit/>
          </a:bodyPr>
          <a:lstStyle/>
          <a:p>
            <a:pPr algn="just"/>
            <a:r>
              <a:rPr lang="en-US" sz="2000" dirty="0">
                <a:solidFill>
                  <a:srgbClr val="000000"/>
                </a:solidFill>
              </a:rPr>
              <a:t>In Equations (16) and (17), the “hat” impedances are given by Equations (9) and (10). Note that in these two equations the effect of the ground return path is </a:t>
            </a:r>
            <a:r>
              <a:rPr lang="en-US" sz="2000" dirty="0">
                <a:solidFill>
                  <a:srgbClr val="FF0000"/>
                </a:solidFill>
              </a:rPr>
              <a:t>being “folded” </a:t>
            </a:r>
            <a:r>
              <a:rPr lang="en-US" sz="2000" dirty="0">
                <a:solidFill>
                  <a:srgbClr val="000000"/>
                </a:solidFill>
              </a:rPr>
              <a:t>into what will now be referred to as the “primitive” self- and mutual impedances of the line. The “equivalent primitive circuit” is shown in Fig.3.</a:t>
            </a:r>
            <a:endParaRPr lang="en-US" sz="2000" dirty="0">
              <a:solidFill>
                <a:srgbClr val="000000"/>
              </a:solidFill>
              <a:effectLst/>
            </a:endParaRPr>
          </a:p>
        </p:txBody>
      </p:sp>
      <p:pic>
        <p:nvPicPr>
          <p:cNvPr id="7" name="Picture 6"/>
          <p:cNvPicPr>
            <a:picLocks noChangeAspect="1"/>
          </p:cNvPicPr>
          <p:nvPr/>
        </p:nvPicPr>
        <p:blipFill>
          <a:blip r:embed="rId2"/>
          <a:stretch>
            <a:fillRect/>
          </a:stretch>
        </p:blipFill>
        <p:spPr>
          <a:xfrm>
            <a:off x="990600" y="3359711"/>
            <a:ext cx="7396780" cy="2507689"/>
          </a:xfrm>
          <a:prstGeom prst="rect">
            <a:avLst/>
          </a:prstGeom>
        </p:spPr>
      </p:pic>
      <p:sp>
        <p:nvSpPr>
          <p:cNvPr id="8" name="TextBox 7"/>
          <p:cNvSpPr txBox="1"/>
          <p:nvPr/>
        </p:nvSpPr>
        <p:spPr>
          <a:xfrm>
            <a:off x="1676400" y="5715000"/>
            <a:ext cx="5374547" cy="369332"/>
          </a:xfrm>
          <a:prstGeom prst="rect">
            <a:avLst/>
          </a:prstGeom>
          <a:noFill/>
        </p:spPr>
        <p:txBody>
          <a:bodyPr wrap="square" rtlCol="0">
            <a:spAutoFit/>
          </a:bodyPr>
          <a:lstStyle/>
          <a:p>
            <a:pPr algn="ctr"/>
            <a:r>
              <a:rPr lang="en-US" sz="1800" dirty="0"/>
              <a:t>Fig.3 Equivalent primitive circuit</a:t>
            </a:r>
          </a:p>
        </p:txBody>
      </p:sp>
      <mc:AlternateContent xmlns:mc="http://schemas.openxmlformats.org/markup-compatibility/2006" xmlns:a14="http://schemas.microsoft.com/office/drawing/2010/main">
        <mc:Choice Requires="a14">
          <p:sp>
            <p:nvSpPr>
              <p:cNvPr id="9" name="TextBox 23">
                <a:extLst>
                  <a:ext uri="{FF2B5EF4-FFF2-40B4-BE49-F238E27FC236}">
                    <a16:creationId xmlns:a16="http://schemas.microsoft.com/office/drawing/2014/main" id="{C2001B3E-8616-4EAC-904E-4E05EBCB5CF2}"/>
                  </a:ext>
                </a:extLst>
              </p:cNvPr>
              <p:cNvSpPr txBox="1"/>
              <p:nvPr/>
            </p:nvSpPr>
            <p:spPr>
              <a:xfrm>
                <a:off x="309078" y="846802"/>
                <a:ext cx="4037772"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𝑖𝑖</m:t>
                              </m:r>
                            </m:sub>
                          </m:sSub>
                        </m:e>
                      </m:ba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𝑟</m:t>
                          </m:r>
                        </m:e>
                        <m:sub>
                          <m:r>
                            <a:rPr lang="en-US" sz="2000" i="1">
                              <a:latin typeface="Cambria Math" panose="02040503050406030204" pitchFamily="18" charset="0"/>
                            </a:rPr>
                            <m:t>𝑖</m:t>
                          </m:r>
                        </m:sub>
                      </m:sSub>
                      <m:r>
                        <m:rPr>
                          <m:nor/>
                        </m:rPr>
                        <a:rPr lang="en-US" sz="2000" dirty="0">
                          <a:ea typeface="Cambria Math" panose="02040503050406030204" pitchFamily="18" charset="0"/>
                        </a:rPr>
                        <m:t>+</m:t>
                      </m:r>
                      <m:r>
                        <a:rPr lang="en-US" sz="2000" i="1">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23">
                <a:extLst>
                  <a:ext uri="{FF2B5EF4-FFF2-40B4-BE49-F238E27FC236}">
                    <a16:creationId xmlns:a16="http://schemas.microsoft.com/office/drawing/2014/main" id="{C2001B3E-8616-4EAC-904E-4E05EBCB5CF2}"/>
                  </a:ext>
                </a:extLst>
              </p:cNvPr>
              <p:cNvSpPr txBox="1">
                <a:spLocks noRot="1" noChangeAspect="1" noMove="1" noResize="1" noEditPoints="1" noAdjustHandles="1" noChangeArrowheads="1" noChangeShapeType="1" noTextEdit="1"/>
              </p:cNvSpPr>
              <p:nvPr/>
            </p:nvSpPr>
            <p:spPr>
              <a:xfrm>
                <a:off x="309078" y="846802"/>
                <a:ext cx="4037772" cy="630173"/>
              </a:xfrm>
              <a:prstGeom prst="rect">
                <a:avLst/>
              </a:prstGeom>
              <a:blipFill>
                <a:blip r:embed="rId3"/>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27">
                <a:extLst>
                  <a:ext uri="{FF2B5EF4-FFF2-40B4-BE49-F238E27FC236}">
                    <a16:creationId xmlns:a16="http://schemas.microsoft.com/office/drawing/2014/main" id="{6C459F26-FFF4-4A92-95DC-34F14473781C}"/>
                  </a:ext>
                </a:extLst>
              </p:cNvPr>
              <p:cNvSpPr txBox="1"/>
              <p:nvPr/>
            </p:nvSpPr>
            <p:spPr>
              <a:xfrm>
                <a:off x="621418" y="1493077"/>
                <a:ext cx="3379708"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bar>
                      <m:r>
                        <a:rPr lang="en-US" sz="2000" b="0" i="1" smtClean="0">
                          <a:latin typeface="Cambria Math" panose="02040503050406030204" pitchFamily="18" charset="0"/>
                        </a:rPr>
                        <m:t>=</m:t>
                      </m:r>
                      <m:r>
                        <a:rPr lang="en-US" sz="2000" b="0" i="1" smtClean="0">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0" name="TextBox 27">
                <a:extLst>
                  <a:ext uri="{FF2B5EF4-FFF2-40B4-BE49-F238E27FC236}">
                    <a16:creationId xmlns:a16="http://schemas.microsoft.com/office/drawing/2014/main" id="{6C459F26-FFF4-4A92-95DC-34F14473781C}"/>
                  </a:ext>
                </a:extLst>
              </p:cNvPr>
              <p:cNvSpPr txBox="1">
                <a:spLocks noRot="1" noChangeAspect="1" noMove="1" noResize="1" noEditPoints="1" noAdjustHandles="1" noChangeArrowheads="1" noChangeShapeType="1" noTextEdit="1"/>
              </p:cNvSpPr>
              <p:nvPr/>
            </p:nvSpPr>
            <p:spPr>
              <a:xfrm>
                <a:off x="621418" y="1493077"/>
                <a:ext cx="3379708" cy="6649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21">
                <a:extLst>
                  <a:ext uri="{FF2B5EF4-FFF2-40B4-BE49-F238E27FC236}">
                    <a16:creationId xmlns:a16="http://schemas.microsoft.com/office/drawing/2014/main" id="{241FD91A-839B-488E-9C2B-328885E4D43C}"/>
                  </a:ext>
                </a:extLst>
              </p:cNvPr>
              <p:cNvSpPr txBox="1"/>
              <p:nvPr/>
            </p:nvSpPr>
            <p:spPr>
              <a:xfrm>
                <a:off x="5257800" y="999358"/>
                <a:ext cx="28570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1" name="TextBox 21">
                <a:extLst>
                  <a:ext uri="{FF2B5EF4-FFF2-40B4-BE49-F238E27FC236}">
                    <a16:creationId xmlns:a16="http://schemas.microsoft.com/office/drawing/2014/main" id="{241FD91A-839B-488E-9C2B-328885E4D43C}"/>
                  </a:ext>
                </a:extLst>
              </p:cNvPr>
              <p:cNvSpPr txBox="1">
                <a:spLocks noRot="1" noChangeAspect="1" noMove="1" noResize="1" noEditPoints="1" noAdjustHandles="1" noChangeArrowheads="1" noChangeShapeType="1" noTextEdit="1"/>
              </p:cNvSpPr>
              <p:nvPr/>
            </p:nvSpPr>
            <p:spPr>
              <a:xfrm>
                <a:off x="5257800" y="999358"/>
                <a:ext cx="2857001" cy="307777"/>
              </a:xfrm>
              <a:prstGeom prst="rect">
                <a:avLst/>
              </a:prstGeom>
              <a:blipFill>
                <a:blip r:embed="rId5"/>
                <a:stretch>
                  <a:fillRect l="-1709" t="-22000" r="-42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25">
                <a:extLst>
                  <a:ext uri="{FF2B5EF4-FFF2-40B4-BE49-F238E27FC236}">
                    <a16:creationId xmlns:a16="http://schemas.microsoft.com/office/drawing/2014/main" id="{66C9C7E1-3D17-44B3-8064-FA8E935F7AFD}"/>
                  </a:ext>
                </a:extLst>
              </p:cNvPr>
              <p:cNvSpPr txBox="1"/>
              <p:nvPr/>
            </p:nvSpPr>
            <p:spPr>
              <a:xfrm>
                <a:off x="5242901" y="1620559"/>
                <a:ext cx="292432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2" name="TextBox 25">
                <a:extLst>
                  <a:ext uri="{FF2B5EF4-FFF2-40B4-BE49-F238E27FC236}">
                    <a16:creationId xmlns:a16="http://schemas.microsoft.com/office/drawing/2014/main" id="{66C9C7E1-3D17-44B3-8064-FA8E935F7AFD}"/>
                  </a:ext>
                </a:extLst>
              </p:cNvPr>
              <p:cNvSpPr txBox="1">
                <a:spLocks noRot="1" noChangeAspect="1" noMove="1" noResize="1" noEditPoints="1" noAdjustHandles="1" noChangeArrowheads="1" noChangeShapeType="1" noTextEdit="1"/>
              </p:cNvSpPr>
              <p:nvPr/>
            </p:nvSpPr>
            <p:spPr>
              <a:xfrm>
                <a:off x="5242901" y="1620559"/>
                <a:ext cx="2924327" cy="332463"/>
              </a:xfrm>
              <a:prstGeom prst="rect">
                <a:avLst/>
              </a:prstGeom>
              <a:blipFill>
                <a:blip r:embed="rId6"/>
                <a:stretch>
                  <a:fillRect l="-1042" t="-20370" r="-417" b="-27778"/>
                </a:stretch>
              </a:blipFill>
            </p:spPr>
            <p:txBody>
              <a:bodyPr/>
              <a:lstStyle/>
              <a:p>
                <a:r>
                  <a:rPr lang="en-US">
                    <a:noFill/>
                  </a:rPr>
                  <a:t> </a:t>
                </a:r>
              </a:p>
            </p:txBody>
          </p:sp>
        </mc:Fallback>
      </mc:AlternateContent>
      <p:sp>
        <p:nvSpPr>
          <p:cNvPr id="13" name="TextBox 22">
            <a:extLst>
              <a:ext uri="{FF2B5EF4-FFF2-40B4-BE49-F238E27FC236}">
                <a16:creationId xmlns:a16="http://schemas.microsoft.com/office/drawing/2014/main" id="{1C08E170-0B7C-4928-B8C9-6CA9C9B2A6CA}"/>
              </a:ext>
            </a:extLst>
          </p:cNvPr>
          <p:cNvSpPr txBox="1"/>
          <p:nvPr/>
        </p:nvSpPr>
        <p:spPr>
          <a:xfrm>
            <a:off x="8462276" y="953191"/>
            <a:ext cx="601447" cy="400110"/>
          </a:xfrm>
          <a:prstGeom prst="rect">
            <a:avLst/>
          </a:prstGeom>
          <a:noFill/>
        </p:spPr>
        <p:txBody>
          <a:bodyPr wrap="none" rtlCol="0">
            <a:spAutoFit/>
          </a:bodyPr>
          <a:lstStyle/>
          <a:p>
            <a:r>
              <a:rPr lang="en-US" sz="2000" dirty="0"/>
              <a:t>(16)</a:t>
            </a:r>
          </a:p>
        </p:txBody>
      </p:sp>
      <p:sp>
        <p:nvSpPr>
          <p:cNvPr id="14" name="TextBox 26">
            <a:extLst>
              <a:ext uri="{FF2B5EF4-FFF2-40B4-BE49-F238E27FC236}">
                <a16:creationId xmlns:a16="http://schemas.microsoft.com/office/drawing/2014/main" id="{2971EE52-F11A-492E-964D-E8B4F413B912}"/>
              </a:ext>
            </a:extLst>
          </p:cNvPr>
          <p:cNvSpPr txBox="1"/>
          <p:nvPr/>
        </p:nvSpPr>
        <p:spPr>
          <a:xfrm>
            <a:off x="8462276" y="1612121"/>
            <a:ext cx="601447" cy="400110"/>
          </a:xfrm>
          <a:prstGeom prst="rect">
            <a:avLst/>
          </a:prstGeom>
          <a:noFill/>
        </p:spPr>
        <p:txBody>
          <a:bodyPr wrap="none" rtlCol="0">
            <a:spAutoFit/>
          </a:bodyPr>
          <a:lstStyle/>
          <a:p>
            <a:r>
              <a:rPr lang="en-US" sz="2000" dirty="0"/>
              <a:t>(17)</a:t>
            </a:r>
          </a:p>
        </p:txBody>
      </p:sp>
      <p:sp>
        <p:nvSpPr>
          <p:cNvPr id="15" name="TextBox 24">
            <a:extLst>
              <a:ext uri="{FF2B5EF4-FFF2-40B4-BE49-F238E27FC236}">
                <a16:creationId xmlns:a16="http://schemas.microsoft.com/office/drawing/2014/main" id="{B14E6BB4-7ED9-454A-AE58-7FECD68BB369}"/>
              </a:ext>
            </a:extLst>
          </p:cNvPr>
          <p:cNvSpPr txBox="1"/>
          <p:nvPr/>
        </p:nvSpPr>
        <p:spPr>
          <a:xfrm>
            <a:off x="4549171" y="965549"/>
            <a:ext cx="471604" cy="400110"/>
          </a:xfrm>
          <a:prstGeom prst="rect">
            <a:avLst/>
          </a:prstGeom>
          <a:noFill/>
        </p:spPr>
        <p:txBody>
          <a:bodyPr wrap="none" rtlCol="0">
            <a:spAutoFit/>
          </a:bodyPr>
          <a:lstStyle/>
          <a:p>
            <a:r>
              <a:rPr lang="en-US" sz="2000" dirty="0"/>
              <a:t>(9)</a:t>
            </a:r>
          </a:p>
        </p:txBody>
      </p:sp>
      <p:sp>
        <p:nvSpPr>
          <p:cNvPr id="16" name="TextBox 28">
            <a:extLst>
              <a:ext uri="{FF2B5EF4-FFF2-40B4-BE49-F238E27FC236}">
                <a16:creationId xmlns:a16="http://schemas.microsoft.com/office/drawing/2014/main" id="{CA9DCE11-EBFA-4E06-B635-AE97C434441D}"/>
              </a:ext>
            </a:extLst>
          </p:cNvPr>
          <p:cNvSpPr txBox="1"/>
          <p:nvPr/>
        </p:nvSpPr>
        <p:spPr>
          <a:xfrm>
            <a:off x="4484249" y="1612121"/>
            <a:ext cx="601447" cy="400110"/>
          </a:xfrm>
          <a:prstGeom prst="rect">
            <a:avLst/>
          </a:prstGeom>
          <a:noFill/>
        </p:spPr>
        <p:txBody>
          <a:bodyPr wrap="none" rtlCol="0">
            <a:spAutoFit/>
          </a:bodyPr>
          <a:lstStyle/>
          <a:p>
            <a:r>
              <a:rPr lang="en-US" sz="2000" dirty="0"/>
              <a:t>(10)</a:t>
            </a:r>
          </a:p>
        </p:txBody>
      </p:sp>
    </p:spTree>
    <p:extLst>
      <p:ext uri="{BB962C8B-B14F-4D97-AF65-F5344CB8AC3E}">
        <p14:creationId xmlns:p14="http://schemas.microsoft.com/office/powerpoint/2010/main" val="354685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2057400"/>
            <a:ext cx="8686800" cy="646331"/>
          </a:xfrm>
          <a:prstGeom prst="rect">
            <a:avLst/>
          </a:prstGeom>
        </p:spPr>
        <p:txBody>
          <a:bodyPr wrap="square">
            <a:spAutoFit/>
          </a:bodyPr>
          <a:lstStyle/>
          <a:p>
            <a:pPr algn="just"/>
            <a:r>
              <a:rPr lang="en-US" sz="1800" dirty="0"/>
              <a:t>Substituting Equations (9) and (10) of the “hat” impedances into Equations (16) and (17), the primitive self-impedance is given by</a:t>
            </a:r>
          </a:p>
        </p:txBody>
      </p:sp>
      <p:sp>
        <p:nvSpPr>
          <p:cNvPr id="7" name="Rectangle 6"/>
          <p:cNvSpPr/>
          <p:nvPr/>
        </p:nvSpPr>
        <p:spPr>
          <a:xfrm>
            <a:off x="228600" y="4419600"/>
            <a:ext cx="8686800" cy="369332"/>
          </a:xfrm>
          <a:prstGeom prst="rect">
            <a:avLst/>
          </a:prstGeom>
        </p:spPr>
        <p:txBody>
          <a:bodyPr wrap="square">
            <a:spAutoFit/>
          </a:bodyPr>
          <a:lstStyle/>
          <a:p>
            <a:r>
              <a:rPr lang="en-US" sz="1800" dirty="0">
                <a:solidFill>
                  <a:srgbClr val="000000"/>
                </a:solidFill>
              </a:rPr>
              <a:t>In a similar manner, the primitive mutual impedance can be expanded:</a:t>
            </a:r>
          </a:p>
        </p:txBody>
      </p:sp>
      <mc:AlternateContent xmlns:mc="http://schemas.openxmlformats.org/markup-compatibility/2006" xmlns:a14="http://schemas.microsoft.com/office/drawing/2010/main">
        <mc:Choice Requires="a14">
          <p:sp>
            <p:nvSpPr>
              <p:cNvPr id="8" name="TextBox 23">
                <a:extLst>
                  <a:ext uri="{FF2B5EF4-FFF2-40B4-BE49-F238E27FC236}">
                    <a16:creationId xmlns:a16="http://schemas.microsoft.com/office/drawing/2014/main" id="{1BF209C0-9BFD-475B-BC05-C9D3B45D3D99}"/>
                  </a:ext>
                </a:extLst>
              </p:cNvPr>
              <p:cNvSpPr txBox="1"/>
              <p:nvPr/>
            </p:nvSpPr>
            <p:spPr>
              <a:xfrm>
                <a:off x="374511" y="835067"/>
                <a:ext cx="4037772"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𝑖𝑖</m:t>
                              </m:r>
                            </m:sub>
                          </m:sSub>
                        </m:e>
                      </m:ba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𝑟</m:t>
                          </m:r>
                        </m:e>
                        <m:sub>
                          <m:r>
                            <a:rPr lang="en-US" sz="2000" i="1">
                              <a:latin typeface="Cambria Math" panose="02040503050406030204" pitchFamily="18" charset="0"/>
                            </a:rPr>
                            <m:t>𝑖</m:t>
                          </m:r>
                        </m:sub>
                      </m:sSub>
                      <m:r>
                        <m:rPr>
                          <m:nor/>
                        </m:rPr>
                        <a:rPr lang="en-US" sz="2000" dirty="0">
                          <a:ea typeface="Cambria Math" panose="02040503050406030204" pitchFamily="18" charset="0"/>
                        </a:rPr>
                        <m:t>+</m:t>
                      </m:r>
                      <m:r>
                        <a:rPr lang="en-US" sz="2000" i="1">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8" name="TextBox 23">
                <a:extLst>
                  <a:ext uri="{FF2B5EF4-FFF2-40B4-BE49-F238E27FC236}">
                    <a16:creationId xmlns:a16="http://schemas.microsoft.com/office/drawing/2014/main" id="{1BF209C0-9BFD-475B-BC05-C9D3B45D3D99}"/>
                  </a:ext>
                </a:extLst>
              </p:cNvPr>
              <p:cNvSpPr txBox="1">
                <a:spLocks noRot="1" noChangeAspect="1" noMove="1" noResize="1" noEditPoints="1" noAdjustHandles="1" noChangeArrowheads="1" noChangeShapeType="1" noTextEdit="1"/>
              </p:cNvSpPr>
              <p:nvPr/>
            </p:nvSpPr>
            <p:spPr>
              <a:xfrm>
                <a:off x="374511" y="835067"/>
                <a:ext cx="4037772" cy="630173"/>
              </a:xfrm>
              <a:prstGeom prst="rect">
                <a:avLst/>
              </a:prstGeom>
              <a:blipFill>
                <a:blip r:embed="rId2"/>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27">
                <a:extLst>
                  <a:ext uri="{FF2B5EF4-FFF2-40B4-BE49-F238E27FC236}">
                    <a16:creationId xmlns:a16="http://schemas.microsoft.com/office/drawing/2014/main" id="{DBC68B77-0AC0-429A-AB94-2DCCBF2F8B45}"/>
                  </a:ext>
                </a:extLst>
              </p:cNvPr>
              <p:cNvSpPr txBox="1"/>
              <p:nvPr/>
            </p:nvSpPr>
            <p:spPr>
              <a:xfrm>
                <a:off x="686851" y="1481342"/>
                <a:ext cx="3379708"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i="1" smtClean="0">
                              <a:latin typeface="Cambria Math" panose="02040503050406030204" pitchFamily="18" charset="0"/>
                            </a:rPr>
                          </m:ctrlPr>
                        </m:ba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bar>
                      <m:r>
                        <a:rPr lang="en-US" sz="2000" b="0" i="1" smtClean="0">
                          <a:latin typeface="Cambria Math" panose="02040503050406030204" pitchFamily="18" charset="0"/>
                        </a:rPr>
                        <m:t>=</m:t>
                      </m:r>
                      <m:r>
                        <a:rPr lang="en-US" sz="2000" b="0" i="1" smtClean="0">
                          <a:latin typeface="Cambria Math" panose="02040503050406030204" pitchFamily="18" charset="0"/>
                        </a:rPr>
                        <m:t>𝑗</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m:rPr>
                          <m:nor/>
                        </m:rPr>
                        <a:rPr lang="en-US" sz="2000" dirty="0"/>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27">
                <a:extLst>
                  <a:ext uri="{FF2B5EF4-FFF2-40B4-BE49-F238E27FC236}">
                    <a16:creationId xmlns:a16="http://schemas.microsoft.com/office/drawing/2014/main" id="{DBC68B77-0AC0-429A-AB94-2DCCBF2F8B45}"/>
                  </a:ext>
                </a:extLst>
              </p:cNvPr>
              <p:cNvSpPr txBox="1">
                <a:spLocks noRot="1" noChangeAspect="1" noMove="1" noResize="1" noEditPoints="1" noAdjustHandles="1" noChangeArrowheads="1" noChangeShapeType="1" noTextEdit="1"/>
              </p:cNvSpPr>
              <p:nvPr/>
            </p:nvSpPr>
            <p:spPr>
              <a:xfrm>
                <a:off x="686851" y="1481342"/>
                <a:ext cx="3379708" cy="664990"/>
              </a:xfrm>
              <a:prstGeom prst="rect">
                <a:avLst/>
              </a:prstGeom>
              <a:blipFill>
                <a:blip r:embed="rId3"/>
                <a:stretch>
                  <a:fillRect b="-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21">
                <a:extLst>
                  <a:ext uri="{FF2B5EF4-FFF2-40B4-BE49-F238E27FC236}">
                    <a16:creationId xmlns:a16="http://schemas.microsoft.com/office/drawing/2014/main" id="{7B89089C-63AF-4C42-A58B-D3CB46CCB34E}"/>
                  </a:ext>
                </a:extLst>
              </p:cNvPr>
              <p:cNvSpPr txBox="1"/>
              <p:nvPr/>
            </p:nvSpPr>
            <p:spPr>
              <a:xfrm>
                <a:off x="5323233" y="987623"/>
                <a:ext cx="28570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𝑑𝑖</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0" name="TextBox 21">
                <a:extLst>
                  <a:ext uri="{FF2B5EF4-FFF2-40B4-BE49-F238E27FC236}">
                    <a16:creationId xmlns:a16="http://schemas.microsoft.com/office/drawing/2014/main" id="{7B89089C-63AF-4C42-A58B-D3CB46CCB34E}"/>
                  </a:ext>
                </a:extLst>
              </p:cNvPr>
              <p:cNvSpPr txBox="1">
                <a:spLocks noRot="1" noChangeAspect="1" noMove="1" noResize="1" noEditPoints="1" noAdjustHandles="1" noChangeArrowheads="1" noChangeShapeType="1" noTextEdit="1"/>
              </p:cNvSpPr>
              <p:nvPr/>
            </p:nvSpPr>
            <p:spPr>
              <a:xfrm>
                <a:off x="5323233" y="987623"/>
                <a:ext cx="2857001" cy="307777"/>
              </a:xfrm>
              <a:prstGeom prst="rect">
                <a:avLst/>
              </a:prstGeom>
              <a:blipFill>
                <a:blip r:embed="rId4"/>
                <a:stretch>
                  <a:fillRect l="-1493" t="-19608" r="-426"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25">
                <a:extLst>
                  <a:ext uri="{FF2B5EF4-FFF2-40B4-BE49-F238E27FC236}">
                    <a16:creationId xmlns:a16="http://schemas.microsoft.com/office/drawing/2014/main" id="{33F878EA-0C20-4410-9C2F-04C759F3178F}"/>
                  </a:ext>
                </a:extLst>
              </p:cNvPr>
              <p:cNvSpPr txBox="1"/>
              <p:nvPr/>
            </p:nvSpPr>
            <p:spPr>
              <a:xfrm>
                <a:off x="5308334" y="1608824"/>
                <a:ext cx="292432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𝑑𝑑</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𝑑𝑗</m:t>
                              </m:r>
                            </m:sub>
                          </m:sSub>
                        </m:e>
                      </m:bar>
                      <m:r>
                        <a:rPr lang="en-US" sz="2000" i="1">
                          <a:latin typeface="Cambria Math" panose="02040503050406030204" pitchFamily="18" charset="0"/>
                        </a:rPr>
                        <m:t>−</m:t>
                      </m:r>
                      <m:bar>
                        <m:barPr>
                          <m:pos m:val="top"/>
                          <m:ctrlPr>
                            <a:rPr lang="en-US" sz="2000" i="1">
                              <a:latin typeface="Cambria Math" panose="02040503050406030204" pitchFamily="18" charset="0"/>
                            </a:rPr>
                          </m:ctrlPr>
                        </m:bar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𝑖𝑑</m:t>
                              </m:r>
                            </m:sub>
                          </m:sSub>
                        </m:e>
                      </m:bar>
                    </m:oMath>
                  </m:oMathPara>
                </a14:m>
                <a:endParaRPr lang="en-US" sz="2000" dirty="0"/>
              </a:p>
            </p:txBody>
          </p:sp>
        </mc:Choice>
        <mc:Fallback xmlns="">
          <p:sp>
            <p:nvSpPr>
              <p:cNvPr id="11" name="TextBox 25">
                <a:extLst>
                  <a:ext uri="{FF2B5EF4-FFF2-40B4-BE49-F238E27FC236}">
                    <a16:creationId xmlns:a16="http://schemas.microsoft.com/office/drawing/2014/main" id="{33F878EA-0C20-4410-9C2F-04C759F3178F}"/>
                  </a:ext>
                </a:extLst>
              </p:cNvPr>
              <p:cNvSpPr txBox="1">
                <a:spLocks noRot="1" noChangeAspect="1" noMove="1" noResize="1" noEditPoints="1" noAdjustHandles="1" noChangeArrowheads="1" noChangeShapeType="1" noTextEdit="1"/>
              </p:cNvSpPr>
              <p:nvPr/>
            </p:nvSpPr>
            <p:spPr>
              <a:xfrm>
                <a:off x="5308334" y="1608824"/>
                <a:ext cx="2924327" cy="332463"/>
              </a:xfrm>
              <a:prstGeom prst="rect">
                <a:avLst/>
              </a:prstGeom>
              <a:blipFill>
                <a:blip r:embed="rId5"/>
                <a:stretch>
                  <a:fillRect l="-1250" t="-20370" r="-417" b="-27778"/>
                </a:stretch>
              </a:blipFill>
            </p:spPr>
            <p:txBody>
              <a:bodyPr/>
              <a:lstStyle/>
              <a:p>
                <a:r>
                  <a:rPr lang="en-US">
                    <a:noFill/>
                  </a:rPr>
                  <a:t> </a:t>
                </a:r>
              </a:p>
            </p:txBody>
          </p:sp>
        </mc:Fallback>
      </mc:AlternateContent>
      <p:sp>
        <p:nvSpPr>
          <p:cNvPr id="12" name="TextBox 22">
            <a:extLst>
              <a:ext uri="{FF2B5EF4-FFF2-40B4-BE49-F238E27FC236}">
                <a16:creationId xmlns:a16="http://schemas.microsoft.com/office/drawing/2014/main" id="{ED187FDD-A3CA-4704-ADA4-FB0CF7F7E952}"/>
              </a:ext>
            </a:extLst>
          </p:cNvPr>
          <p:cNvSpPr txBox="1"/>
          <p:nvPr/>
        </p:nvSpPr>
        <p:spPr>
          <a:xfrm>
            <a:off x="8527709" y="941456"/>
            <a:ext cx="601447" cy="400110"/>
          </a:xfrm>
          <a:prstGeom prst="rect">
            <a:avLst/>
          </a:prstGeom>
          <a:noFill/>
        </p:spPr>
        <p:txBody>
          <a:bodyPr wrap="none" rtlCol="0">
            <a:spAutoFit/>
          </a:bodyPr>
          <a:lstStyle/>
          <a:p>
            <a:r>
              <a:rPr lang="en-US" sz="2000" dirty="0"/>
              <a:t>(16)</a:t>
            </a:r>
          </a:p>
        </p:txBody>
      </p:sp>
      <p:sp>
        <p:nvSpPr>
          <p:cNvPr id="13" name="TextBox 26">
            <a:extLst>
              <a:ext uri="{FF2B5EF4-FFF2-40B4-BE49-F238E27FC236}">
                <a16:creationId xmlns:a16="http://schemas.microsoft.com/office/drawing/2014/main" id="{5FA010A2-BC91-4173-AD91-81FE2DD417EB}"/>
              </a:ext>
            </a:extLst>
          </p:cNvPr>
          <p:cNvSpPr txBox="1"/>
          <p:nvPr/>
        </p:nvSpPr>
        <p:spPr>
          <a:xfrm>
            <a:off x="8527709" y="1600386"/>
            <a:ext cx="601447" cy="400110"/>
          </a:xfrm>
          <a:prstGeom prst="rect">
            <a:avLst/>
          </a:prstGeom>
          <a:noFill/>
        </p:spPr>
        <p:txBody>
          <a:bodyPr wrap="none" rtlCol="0">
            <a:spAutoFit/>
          </a:bodyPr>
          <a:lstStyle/>
          <a:p>
            <a:r>
              <a:rPr lang="en-US" sz="2000" dirty="0"/>
              <a:t>(17)</a:t>
            </a:r>
          </a:p>
        </p:txBody>
      </p:sp>
      <p:sp>
        <p:nvSpPr>
          <p:cNvPr id="14" name="TextBox 24">
            <a:extLst>
              <a:ext uri="{FF2B5EF4-FFF2-40B4-BE49-F238E27FC236}">
                <a16:creationId xmlns:a16="http://schemas.microsoft.com/office/drawing/2014/main" id="{43691240-7FA5-4380-AB3F-90A7B7047B91}"/>
              </a:ext>
            </a:extLst>
          </p:cNvPr>
          <p:cNvSpPr txBox="1"/>
          <p:nvPr/>
        </p:nvSpPr>
        <p:spPr>
          <a:xfrm>
            <a:off x="4614604" y="953814"/>
            <a:ext cx="471604" cy="400110"/>
          </a:xfrm>
          <a:prstGeom prst="rect">
            <a:avLst/>
          </a:prstGeom>
          <a:noFill/>
        </p:spPr>
        <p:txBody>
          <a:bodyPr wrap="none" rtlCol="0">
            <a:spAutoFit/>
          </a:bodyPr>
          <a:lstStyle/>
          <a:p>
            <a:r>
              <a:rPr lang="en-US" sz="2000" dirty="0"/>
              <a:t>(9)</a:t>
            </a:r>
          </a:p>
        </p:txBody>
      </p:sp>
      <p:sp>
        <p:nvSpPr>
          <p:cNvPr id="15" name="TextBox 28">
            <a:extLst>
              <a:ext uri="{FF2B5EF4-FFF2-40B4-BE49-F238E27FC236}">
                <a16:creationId xmlns:a16="http://schemas.microsoft.com/office/drawing/2014/main" id="{F194A7C0-6A99-4AAB-A91B-4E65E6FDC4A4}"/>
              </a:ext>
            </a:extLst>
          </p:cNvPr>
          <p:cNvSpPr txBox="1"/>
          <p:nvPr/>
        </p:nvSpPr>
        <p:spPr>
          <a:xfrm>
            <a:off x="4549682" y="1600386"/>
            <a:ext cx="601447" cy="400110"/>
          </a:xfrm>
          <a:prstGeom prst="rect">
            <a:avLst/>
          </a:prstGeom>
          <a:noFill/>
        </p:spPr>
        <p:txBody>
          <a:bodyPr wrap="none" rtlCol="0">
            <a:spAutoFit/>
          </a:bodyPr>
          <a:lstStyle/>
          <a:p>
            <a:r>
              <a:rPr lang="en-US" sz="2000" dirty="0"/>
              <a:t>(10)</a:t>
            </a:r>
          </a:p>
        </p:txBody>
      </p:sp>
      <mc:AlternateContent xmlns:mc="http://schemas.openxmlformats.org/markup-compatibility/2006" xmlns:a14="http://schemas.microsoft.com/office/drawing/2010/main">
        <mc:Choice Requires="a14">
          <p:sp>
            <p:nvSpPr>
              <p:cNvPr id="16" name="TextBox 13">
                <a:extLst>
                  <a:ext uri="{FF2B5EF4-FFF2-40B4-BE49-F238E27FC236}">
                    <a16:creationId xmlns:a16="http://schemas.microsoft.com/office/drawing/2014/main" id="{ED1FD214-463D-4CFD-AEA7-71007FF31137}"/>
                  </a:ext>
                </a:extLst>
              </p:cNvPr>
              <p:cNvSpPr txBox="1"/>
              <p:nvPr/>
            </p:nvSpPr>
            <p:spPr>
              <a:xfrm>
                <a:off x="2743200" y="2772675"/>
                <a:ext cx="44410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𝑥</m:t>
                          </m:r>
                        </m:e>
                        <m:sub>
                          <m:r>
                            <a:rPr lang="en-US" sz="2000" i="1">
                              <a:latin typeface="Cambria Math" panose="02040503050406030204" pitchFamily="18" charset="0"/>
                            </a:rPr>
                            <m:t>𝑖</m:t>
                          </m:r>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𝑑𝑑</m:t>
                          </m:r>
                        </m:sub>
                      </m:sSub>
                      <m:r>
                        <a:rPr lang="en-US" sz="2000" b="0" i="1" smtClean="0">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𝑑</m:t>
                          </m:r>
                          <m:r>
                            <a:rPr lang="en-US" sz="2000" b="0" i="1" smtClean="0">
                              <a:latin typeface="Cambria Math" panose="02040503050406030204" pitchFamily="18" charset="0"/>
                            </a:rPr>
                            <m:t>𝑛</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𝑛</m:t>
                          </m:r>
                          <m:r>
                            <a:rPr lang="en-US" sz="2000" i="1">
                              <a:latin typeface="Cambria Math" panose="02040503050406030204" pitchFamily="18" charset="0"/>
                            </a:rPr>
                            <m:t>𝑑</m:t>
                          </m:r>
                        </m:sub>
                      </m:sSub>
                    </m:oMath>
                  </m:oMathPara>
                </a14:m>
                <a:endParaRPr lang="en-US" sz="2000" dirty="0"/>
              </a:p>
            </p:txBody>
          </p:sp>
        </mc:Choice>
        <mc:Fallback xmlns="">
          <p:sp>
            <p:nvSpPr>
              <p:cNvPr id="16" name="TextBox 13">
                <a:extLst>
                  <a:ext uri="{FF2B5EF4-FFF2-40B4-BE49-F238E27FC236}">
                    <a16:creationId xmlns:a16="http://schemas.microsoft.com/office/drawing/2014/main" id="{ED1FD214-463D-4CFD-AEA7-71007FF31137}"/>
                  </a:ext>
                </a:extLst>
              </p:cNvPr>
              <p:cNvSpPr txBox="1">
                <a:spLocks noRot="1" noChangeAspect="1" noMove="1" noResize="1" noEditPoints="1" noAdjustHandles="1" noChangeArrowheads="1" noChangeShapeType="1" noTextEdit="1"/>
              </p:cNvSpPr>
              <p:nvPr/>
            </p:nvSpPr>
            <p:spPr>
              <a:xfrm>
                <a:off x="2743200" y="2772675"/>
                <a:ext cx="4441024" cy="307777"/>
              </a:xfrm>
              <a:prstGeom prst="rect">
                <a:avLst/>
              </a:prstGeom>
              <a:blipFill>
                <a:blip r:embed="rId6"/>
                <a:stretch>
                  <a:fillRect l="-823" t="-22000" r="-137"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5">
                <a:extLst>
                  <a:ext uri="{FF2B5EF4-FFF2-40B4-BE49-F238E27FC236}">
                    <a16:creationId xmlns:a16="http://schemas.microsoft.com/office/drawing/2014/main" id="{FC233310-5550-4D8E-821D-4DC8E414F977}"/>
                  </a:ext>
                </a:extLst>
              </p:cNvPr>
              <p:cNvSpPr txBox="1"/>
              <p:nvPr/>
            </p:nvSpPr>
            <p:spPr>
              <a:xfrm>
                <a:off x="1645976" y="3342322"/>
                <a:ext cx="6635471"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 </a:t>
                </a:r>
                <a14:m>
                  <m:oMath xmlns:m="http://schemas.openxmlformats.org/officeDocument/2006/math">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 </a:t>
                </a:r>
                <a14:m>
                  <m:oMath xmlns:m="http://schemas.openxmlformats.org/officeDocument/2006/math">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𝑖</m:t>
                                </m:r>
                              </m:sub>
                            </m:sSub>
                          </m:den>
                        </m:f>
                      </m:e>
                    </m:func>
                  </m:oMath>
                </a14:m>
                <a:r>
                  <a:rPr lang="en-US" sz="2000" dirty="0"/>
                  <a:t>)</a:t>
                </a:r>
              </a:p>
            </p:txBody>
          </p:sp>
        </mc:Choice>
        <mc:Fallback xmlns="">
          <p:sp>
            <p:nvSpPr>
              <p:cNvPr id="17" name="TextBox 15">
                <a:extLst>
                  <a:ext uri="{FF2B5EF4-FFF2-40B4-BE49-F238E27FC236}">
                    <a16:creationId xmlns:a16="http://schemas.microsoft.com/office/drawing/2014/main" id="{FC233310-5550-4D8E-821D-4DC8E414F977}"/>
                  </a:ext>
                </a:extLst>
              </p:cNvPr>
              <p:cNvSpPr txBox="1">
                <a:spLocks noRot="1" noChangeAspect="1" noMove="1" noResize="1" noEditPoints="1" noAdjustHandles="1" noChangeArrowheads="1" noChangeShapeType="1" noTextEdit="1"/>
              </p:cNvSpPr>
              <p:nvPr/>
            </p:nvSpPr>
            <p:spPr>
              <a:xfrm>
                <a:off x="1645976" y="3342322"/>
                <a:ext cx="6635471" cy="476221"/>
              </a:xfrm>
              <a:prstGeom prst="rect">
                <a:avLst/>
              </a:prstGeom>
              <a:blipFill>
                <a:blip r:embed="rId7"/>
                <a:stretch>
                  <a:fillRect l="-1286" t="-3846" r="-1653" b="-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6">
                <a:extLst>
                  <a:ext uri="{FF2B5EF4-FFF2-40B4-BE49-F238E27FC236}">
                    <a16:creationId xmlns:a16="http://schemas.microsoft.com/office/drawing/2014/main" id="{F257DE92-5AE2-4B33-A0A1-7644ACA863B0}"/>
                  </a:ext>
                </a:extLst>
              </p:cNvPr>
              <p:cNvSpPr txBox="1"/>
              <p:nvPr/>
            </p:nvSpPr>
            <p:spPr>
              <a:xfrm>
                <a:off x="2456742" y="3921963"/>
                <a:ext cx="5013937" cy="497637"/>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18" name="TextBox 16">
                <a:extLst>
                  <a:ext uri="{FF2B5EF4-FFF2-40B4-BE49-F238E27FC236}">
                    <a16:creationId xmlns:a16="http://schemas.microsoft.com/office/drawing/2014/main" id="{F257DE92-5AE2-4B33-A0A1-7644ACA863B0}"/>
                  </a:ext>
                </a:extLst>
              </p:cNvPr>
              <p:cNvSpPr txBox="1">
                <a:spLocks noRot="1" noChangeAspect="1" noMove="1" noResize="1" noEditPoints="1" noAdjustHandles="1" noChangeArrowheads="1" noChangeShapeType="1" noTextEdit="1"/>
              </p:cNvSpPr>
              <p:nvPr/>
            </p:nvSpPr>
            <p:spPr>
              <a:xfrm>
                <a:off x="2456742" y="3921963"/>
                <a:ext cx="5013937" cy="497637"/>
              </a:xfrm>
              <a:prstGeom prst="rect">
                <a:avLst/>
              </a:prstGeom>
              <a:blipFill>
                <a:blip r:embed="rId8"/>
                <a:stretch>
                  <a:fillRect r="-2309" b="-8537"/>
                </a:stretch>
              </a:blipFill>
            </p:spPr>
            <p:txBody>
              <a:bodyPr/>
              <a:lstStyle/>
              <a:p>
                <a:r>
                  <a:rPr lang="en-US">
                    <a:noFill/>
                  </a:rPr>
                  <a:t> </a:t>
                </a:r>
              </a:p>
            </p:txBody>
          </p:sp>
        </mc:Fallback>
      </mc:AlternateContent>
      <p:sp>
        <p:nvSpPr>
          <p:cNvPr id="19" name="TextBox 14">
            <a:extLst>
              <a:ext uri="{FF2B5EF4-FFF2-40B4-BE49-F238E27FC236}">
                <a16:creationId xmlns:a16="http://schemas.microsoft.com/office/drawing/2014/main" id="{96A6BAB4-5857-4CAC-9160-5871DA44133C}"/>
              </a:ext>
            </a:extLst>
          </p:cNvPr>
          <p:cNvSpPr txBox="1"/>
          <p:nvPr/>
        </p:nvSpPr>
        <p:spPr>
          <a:xfrm>
            <a:off x="8542553" y="3970727"/>
            <a:ext cx="601447" cy="400110"/>
          </a:xfrm>
          <a:prstGeom prst="rect">
            <a:avLst/>
          </a:prstGeom>
          <a:noFill/>
        </p:spPr>
        <p:txBody>
          <a:bodyPr wrap="none" rtlCol="0">
            <a:spAutoFit/>
          </a:bodyPr>
          <a:lstStyle/>
          <a:p>
            <a:r>
              <a:rPr lang="en-US" sz="2000" dirty="0"/>
              <a:t>(18)</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F0F4BE-4DC4-4590-BDFA-4B8A503A2227}"/>
                  </a:ext>
                </a:extLst>
              </p:cNvPr>
              <p:cNvSpPr txBox="1"/>
              <p:nvPr/>
            </p:nvSpPr>
            <p:spPr>
              <a:xfrm>
                <a:off x="2887304" y="4970645"/>
                <a:ext cx="4397807" cy="861070"/>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𝑥</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𝑑</m:t>
                        </m:r>
                      </m:sub>
                    </m:sSub>
                  </m:oMath>
                </a14:m>
                <a:r>
                  <a:rPr lang="en-US" sz="2000" dirty="0"/>
                  <a:t> </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𝑑𝑑</m:t>
                        </m:r>
                      </m:sub>
                    </m:sSub>
                  </m:oMath>
                </a14:m>
                <a:r>
                  <a:rPr lang="en-US" sz="2000" dirty="0"/>
                  <a:t> </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𝑑𝑗</m:t>
                        </m:r>
                      </m:sub>
                    </m:sSub>
                  </m:oMath>
                </a14:m>
                <a:r>
                  <a:rPr lang="en-US" sz="2000" dirty="0"/>
                  <a:t> </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𝑖𝑑</m:t>
                        </m:r>
                      </m:sub>
                    </m:sSub>
                  </m:oMath>
                </a14:m>
                <a:endParaRPr lang="en-US" sz="2000" b="0" i="1" dirty="0">
                  <a:latin typeface="Cambria Math" panose="02040503050406030204" pitchFamily="18" charset="0"/>
                </a:endParaRPr>
              </a:p>
              <a:p>
                <a:r>
                  <a:rPr lang="en-US" sz="2000" b="0" dirty="0"/>
                  <a:t>      </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𝑑𝑗</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𝑑</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20" name="TextBox 19">
                <a:extLst>
                  <a:ext uri="{FF2B5EF4-FFF2-40B4-BE49-F238E27FC236}">
                    <a16:creationId xmlns:a16="http://schemas.microsoft.com/office/drawing/2014/main" id="{5FF0F4BE-4DC4-4590-BDFA-4B8A503A2227}"/>
                  </a:ext>
                </a:extLst>
              </p:cNvPr>
              <p:cNvSpPr txBox="1">
                <a:spLocks noRot="1" noChangeAspect="1" noMove="1" noResize="1" noEditPoints="1" noAdjustHandles="1" noChangeArrowheads="1" noChangeShapeType="1" noTextEdit="1"/>
              </p:cNvSpPr>
              <p:nvPr/>
            </p:nvSpPr>
            <p:spPr>
              <a:xfrm>
                <a:off x="2887304" y="4970645"/>
                <a:ext cx="4397807" cy="861070"/>
              </a:xfrm>
              <a:prstGeom prst="rect">
                <a:avLst/>
              </a:prstGeom>
              <a:blipFill>
                <a:blip r:embed="rId9"/>
                <a:stretch>
                  <a:fillRect l="-1803" t="-7042" r="-2358" b="-704"/>
                </a:stretch>
              </a:blipFill>
            </p:spPr>
            <p:txBody>
              <a:bodyPr/>
              <a:lstStyle/>
              <a:p>
                <a:r>
                  <a:rPr lang="en-US">
                    <a:noFill/>
                  </a:rPr>
                  <a:t> </a:t>
                </a:r>
              </a:p>
            </p:txBody>
          </p:sp>
        </mc:Fallback>
      </mc:AlternateContent>
      <p:sp>
        <p:nvSpPr>
          <p:cNvPr id="21" name="TextBox 18">
            <a:extLst>
              <a:ext uri="{FF2B5EF4-FFF2-40B4-BE49-F238E27FC236}">
                <a16:creationId xmlns:a16="http://schemas.microsoft.com/office/drawing/2014/main" id="{7DD80B06-AB8F-4EBC-A0DF-A68FA6525CA6}"/>
              </a:ext>
            </a:extLst>
          </p:cNvPr>
          <p:cNvSpPr txBox="1"/>
          <p:nvPr/>
        </p:nvSpPr>
        <p:spPr>
          <a:xfrm>
            <a:off x="8542553" y="5296905"/>
            <a:ext cx="601447" cy="400110"/>
          </a:xfrm>
          <a:prstGeom prst="rect">
            <a:avLst/>
          </a:prstGeom>
          <a:noFill/>
        </p:spPr>
        <p:txBody>
          <a:bodyPr wrap="none" rtlCol="0">
            <a:spAutoFit/>
          </a:bodyPr>
          <a:lstStyle/>
          <a:p>
            <a:r>
              <a:rPr lang="en-US" sz="2000" dirty="0"/>
              <a:t>(19)</a:t>
            </a:r>
          </a:p>
        </p:txBody>
      </p:sp>
    </p:spTree>
    <p:extLst>
      <p:ext uri="{BB962C8B-B14F-4D97-AF65-F5344CB8AC3E}">
        <p14:creationId xmlns:p14="http://schemas.microsoft.com/office/powerpoint/2010/main" val="391683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Untransposed</a:t>
            </a:r>
            <a:r>
              <a:rPr lang="en-US" sz="3200" dirty="0"/>
              <a:t>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3345993"/>
            <a:ext cx="8458200" cy="2246769"/>
          </a:xfrm>
          <a:prstGeom prst="rect">
            <a:avLst/>
          </a:prstGeom>
        </p:spPr>
        <p:txBody>
          <a:bodyPr wrap="square">
            <a:spAutoFit/>
          </a:bodyPr>
          <a:lstStyle/>
          <a:p>
            <a:pPr algn="just"/>
            <a:r>
              <a:rPr lang="en-US" sz="2800" dirty="0">
                <a:solidFill>
                  <a:srgbClr val="000000"/>
                </a:solidFill>
              </a:rPr>
              <a:t>The obvious problem in using Equations (18) and (19) is the fact that </a:t>
            </a:r>
            <a:r>
              <a:rPr lang="en-US" sz="2800" dirty="0">
                <a:solidFill>
                  <a:srgbClr val="FF0000"/>
                </a:solidFill>
              </a:rPr>
              <a:t>we do not know the values </a:t>
            </a:r>
            <a:r>
              <a:rPr lang="en-US" sz="2800" dirty="0">
                <a:solidFill>
                  <a:srgbClr val="000000"/>
                </a:solidFill>
              </a:rPr>
              <a:t>of the resistance of dirt (</a:t>
            </a:r>
            <a:r>
              <a:rPr lang="en-US" sz="2800" i="1" dirty="0" err="1">
                <a:solidFill>
                  <a:srgbClr val="000000"/>
                </a:solidFill>
              </a:rPr>
              <a:t>r</a:t>
            </a:r>
            <a:r>
              <a:rPr lang="en-US" sz="2800" i="1" baseline="-25000" dirty="0" err="1">
                <a:solidFill>
                  <a:srgbClr val="000000"/>
                </a:solidFill>
              </a:rPr>
              <a:t>d</a:t>
            </a:r>
            <a:r>
              <a:rPr lang="en-US" sz="2800" dirty="0">
                <a:solidFill>
                  <a:srgbClr val="000000"/>
                </a:solidFill>
              </a:rPr>
              <a:t>), the geometric mean radius of dirt (</a:t>
            </a:r>
            <a:r>
              <a:rPr lang="en-US" sz="2800" i="1" dirty="0" err="1">
                <a:solidFill>
                  <a:srgbClr val="000000"/>
                </a:solidFill>
              </a:rPr>
              <a:t>GMR</a:t>
            </a:r>
            <a:r>
              <a:rPr lang="en-US" sz="2800" i="1" baseline="-25000" dirty="0" err="1">
                <a:solidFill>
                  <a:srgbClr val="000000"/>
                </a:solidFill>
              </a:rPr>
              <a:t>d</a:t>
            </a:r>
            <a:r>
              <a:rPr lang="en-US" sz="2800" dirty="0">
                <a:solidFill>
                  <a:srgbClr val="000000"/>
                </a:solidFill>
              </a:rPr>
              <a:t>), and the distances from the conductors to dirt (</a:t>
            </a:r>
            <a:r>
              <a:rPr lang="en-US" sz="2800" i="1" dirty="0" err="1">
                <a:solidFill>
                  <a:srgbClr val="000000"/>
                </a:solidFill>
              </a:rPr>
              <a:t>D</a:t>
            </a:r>
            <a:r>
              <a:rPr lang="en-US" sz="2800" i="1" baseline="-25000" dirty="0" err="1">
                <a:solidFill>
                  <a:srgbClr val="000000"/>
                </a:solidFill>
              </a:rPr>
              <a:t>nd</a:t>
            </a:r>
            <a:r>
              <a:rPr lang="en-US" sz="2800" dirty="0">
                <a:solidFill>
                  <a:srgbClr val="000000"/>
                </a:solidFill>
              </a:rPr>
              <a:t>, </a:t>
            </a:r>
            <a:r>
              <a:rPr lang="en-US" sz="2800" i="1" dirty="0" err="1">
                <a:solidFill>
                  <a:srgbClr val="000000"/>
                </a:solidFill>
              </a:rPr>
              <a:t>D</a:t>
            </a:r>
            <a:r>
              <a:rPr lang="en-US" sz="2800" i="1" baseline="-25000" dirty="0" err="1">
                <a:solidFill>
                  <a:srgbClr val="000000"/>
                </a:solidFill>
              </a:rPr>
              <a:t>dn</a:t>
            </a:r>
            <a:r>
              <a:rPr lang="en-US" sz="2800" dirty="0">
                <a:solidFill>
                  <a:srgbClr val="000000"/>
                </a:solidFill>
              </a:rPr>
              <a:t>, </a:t>
            </a:r>
            <a:r>
              <a:rPr lang="en-US" sz="2800" i="1" dirty="0" err="1">
                <a:solidFill>
                  <a:srgbClr val="000000"/>
                </a:solidFill>
              </a:rPr>
              <a:t>D</a:t>
            </a:r>
            <a:r>
              <a:rPr lang="en-US" sz="2800" i="1" baseline="-25000" dirty="0" err="1">
                <a:solidFill>
                  <a:srgbClr val="000000"/>
                </a:solidFill>
              </a:rPr>
              <a:t>md</a:t>
            </a:r>
            <a:r>
              <a:rPr lang="en-US" sz="2800" dirty="0">
                <a:solidFill>
                  <a:srgbClr val="000000"/>
                </a:solidFill>
              </a:rPr>
              <a:t>, </a:t>
            </a:r>
            <a:r>
              <a:rPr lang="en-US" sz="2800" i="1" dirty="0" err="1">
                <a:solidFill>
                  <a:srgbClr val="000000"/>
                </a:solidFill>
              </a:rPr>
              <a:t>D</a:t>
            </a:r>
            <a:r>
              <a:rPr lang="en-US" sz="2800" i="1" baseline="-25000" dirty="0" err="1">
                <a:solidFill>
                  <a:srgbClr val="000000"/>
                </a:solidFill>
              </a:rPr>
              <a:t>dm</a:t>
            </a:r>
            <a:r>
              <a:rPr lang="en-US" sz="2800" dirty="0">
                <a:solidFill>
                  <a:srgbClr val="000000"/>
                </a:solidFill>
              </a:rPr>
              <a:t>). This is where John Carson's work bails us out.</a:t>
            </a:r>
          </a:p>
        </p:txBody>
      </p:sp>
      <mc:AlternateContent xmlns:mc="http://schemas.openxmlformats.org/markup-compatibility/2006" xmlns:a14="http://schemas.microsoft.com/office/drawing/2010/main">
        <mc:Choice Requires="a14">
          <p:sp>
            <p:nvSpPr>
              <p:cNvPr id="7" name="TextBox 16">
                <a:extLst>
                  <a:ext uri="{FF2B5EF4-FFF2-40B4-BE49-F238E27FC236}">
                    <a16:creationId xmlns:a16="http://schemas.microsoft.com/office/drawing/2014/main" id="{FBBE830A-C7E5-468E-864B-C8DBC3293DD5}"/>
                  </a:ext>
                </a:extLst>
              </p:cNvPr>
              <p:cNvSpPr txBox="1"/>
              <p:nvPr/>
            </p:nvSpPr>
            <p:spPr>
              <a:xfrm>
                <a:off x="1752600" y="1274273"/>
                <a:ext cx="6008953" cy="597343"/>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𝑖𝑖</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𝑖</m:t>
                        </m:r>
                      </m:sub>
                    </m:sSub>
                    <m:r>
                      <a:rPr lang="en-US" i="1">
                        <a:latin typeface="Cambria Math" panose="02040503050406030204" pitchFamily="18" charset="0"/>
                      </a:rPr>
                      <m:t>+</m:t>
                    </m:r>
                    <m:r>
                      <m:rPr>
                        <m:nor/>
                      </m:rPr>
                      <a:rPr lang="en-US" b="0" i="0" smtClean="0">
                        <a:latin typeface="Cambria Math" panose="02040503050406030204" pitchFamily="18" charset="0"/>
                      </a:rPr>
                      <m:t>j</m:t>
                    </m:r>
                    <m:r>
                      <m:rPr>
                        <m:nor/>
                      </m:rPr>
                      <a:rPr lang="en-US" dirty="0">
                        <a:ea typeface="Cambria Math" panose="02040503050406030204" pitchFamily="18" charset="0"/>
                      </a:rPr>
                      <m:t>0</m:t>
                    </m:r>
                    <m:r>
                      <a:rPr lang="en-US">
                        <a:latin typeface="Cambria Math" panose="02040503050406030204" pitchFamily="18" charset="0"/>
                        <a:ea typeface="Cambria Math" panose="02040503050406030204" pitchFamily="18" charset="0"/>
                      </a:rPr>
                      <m:t>.12134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𝐺𝑀𝑅</m:t>
                                </m:r>
                              </m:e>
                              <m:sub>
                                <m:r>
                                  <a:rPr lang="en-US" i="1">
                                    <a:latin typeface="Cambria Math" panose="02040503050406030204" pitchFamily="18" charset="0"/>
                                    <a:ea typeface="Cambria Math" panose="02040503050406030204" pitchFamily="18" charset="0"/>
                                  </a:rPr>
                                  <m:t>𝑖</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𝑖𝑑</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rPr>
                                  <m:t>𝐺𝑀𝑅</m:t>
                                </m:r>
                              </m:e>
                              <m:sub>
                                <m:r>
                                  <a:rPr lang="en-US" b="0" i="1" smtClean="0">
                                    <a:latin typeface="Cambria Math" panose="02040503050406030204" pitchFamily="18" charset="0"/>
                                    <a:ea typeface="Cambria Math" panose="02040503050406030204" pitchFamily="18" charset="0"/>
                                  </a:rPr>
                                  <m:t>𝑑</m:t>
                                </m:r>
                              </m:sub>
                            </m:sSub>
                          </m:den>
                        </m:f>
                      </m:e>
                    </m:func>
                  </m:oMath>
                </a14:m>
                <a:r>
                  <a:rPr lang="en-US" dirty="0"/>
                  <a:t>)</a:t>
                </a:r>
              </a:p>
            </p:txBody>
          </p:sp>
        </mc:Choice>
        <mc:Fallback xmlns="">
          <p:sp>
            <p:nvSpPr>
              <p:cNvPr id="7" name="TextBox 16">
                <a:extLst>
                  <a:ext uri="{FF2B5EF4-FFF2-40B4-BE49-F238E27FC236}">
                    <a16:creationId xmlns:a16="http://schemas.microsoft.com/office/drawing/2014/main" id="{FBBE830A-C7E5-468E-864B-C8DBC3293DD5}"/>
                  </a:ext>
                </a:extLst>
              </p:cNvPr>
              <p:cNvSpPr txBox="1">
                <a:spLocks noRot="1" noChangeAspect="1" noMove="1" noResize="1" noEditPoints="1" noAdjustHandles="1" noChangeArrowheads="1" noChangeShapeType="1" noTextEdit="1"/>
              </p:cNvSpPr>
              <p:nvPr/>
            </p:nvSpPr>
            <p:spPr>
              <a:xfrm>
                <a:off x="1752600" y="1274273"/>
                <a:ext cx="6008953" cy="597343"/>
              </a:xfrm>
              <a:prstGeom prst="rect">
                <a:avLst/>
              </a:prstGeom>
              <a:blipFill>
                <a:blip r:embed="rId2"/>
                <a:stretch>
                  <a:fillRect r="-2234" b="-9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4EA249C4-5754-40C8-BB6C-3A3087430EB7}"/>
                  </a:ext>
                </a:extLst>
              </p:cNvPr>
              <p:cNvSpPr txBox="1"/>
              <p:nvPr/>
            </p:nvSpPr>
            <p:spPr>
              <a:xfrm>
                <a:off x="1963497" y="2341893"/>
                <a:ext cx="5217006" cy="634469"/>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r>
                              <a:rPr lang="en-US" b="0" i="1" smtClean="0">
                                <a:latin typeface="Cambria Math" panose="02040503050406030204" pitchFamily="18" charset="0"/>
                              </a:rPr>
                              <m:t>𝑗</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𝑑</m:t>
                        </m:r>
                      </m:sub>
                    </m:sSub>
                    <m:r>
                      <a:rPr lang="en-US" i="1">
                        <a:latin typeface="Cambria Math" panose="02040503050406030204" pitchFamily="18" charset="0"/>
                      </a:rPr>
                      <m:t>+</m:t>
                    </m:r>
                    <m:r>
                      <m:rPr>
                        <m:nor/>
                      </m:rPr>
                      <a:rPr lang="en-US" b="0" i="0" smtClean="0">
                        <a:latin typeface="Cambria Math" panose="02040503050406030204" pitchFamily="18" charset="0"/>
                      </a:rPr>
                      <m:t>j</m:t>
                    </m:r>
                    <m:r>
                      <m:rPr>
                        <m:nor/>
                      </m:rPr>
                      <a:rPr lang="en-US" dirty="0">
                        <a:ea typeface="Cambria Math" panose="02040503050406030204" pitchFamily="18" charset="0"/>
                      </a:rPr>
                      <m:t>0</m:t>
                    </m:r>
                    <m:r>
                      <a:rPr lang="en-US">
                        <a:latin typeface="Cambria Math" panose="02040503050406030204" pitchFamily="18" charset="0"/>
                        <a:ea typeface="Cambria Math" panose="02040503050406030204" pitchFamily="18" charset="0"/>
                      </a:rPr>
                      <m:t>.12134</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𝑗</m:t>
                                </m:r>
                              </m:sub>
                            </m:sSub>
                          </m:den>
                        </m:f>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𝑑𝑗</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𝑑</m:t>
                                </m:r>
                              </m:sub>
                            </m:sSub>
                          </m:num>
                          <m:den>
                            <m:sSub>
                              <m:sSubPr>
                                <m:ctrlPr>
                                  <a:rPr lang="en-US" i="1">
                                    <a:latin typeface="Cambria Math" panose="02040503050406030204" pitchFamily="18" charset="0"/>
                                  </a:rPr>
                                </m:ctrlPr>
                              </m:sSubPr>
                              <m:e>
                                <m:r>
                                  <a:rPr lang="en-US" i="1">
                                    <a:latin typeface="Cambria Math" panose="02040503050406030204" pitchFamily="18" charset="0"/>
                                  </a:rPr>
                                  <m:t>𝐺𝑀𝑅</m:t>
                                </m:r>
                              </m:e>
                              <m:sub>
                                <m:r>
                                  <a:rPr lang="en-US" b="0" i="1" smtClean="0">
                                    <a:latin typeface="Cambria Math" panose="02040503050406030204" pitchFamily="18" charset="0"/>
                                    <a:ea typeface="Cambria Math" panose="02040503050406030204" pitchFamily="18" charset="0"/>
                                  </a:rPr>
                                  <m:t>𝑑</m:t>
                                </m:r>
                              </m:sub>
                            </m:sSub>
                          </m:den>
                        </m:f>
                      </m:e>
                    </m:func>
                  </m:oMath>
                </a14:m>
                <a:r>
                  <a:rPr lang="en-US" dirty="0"/>
                  <a:t>)</a:t>
                </a:r>
              </a:p>
            </p:txBody>
          </p:sp>
        </mc:Choice>
        <mc:Fallback xmlns="">
          <p:sp>
            <p:nvSpPr>
              <p:cNvPr id="8" name="TextBox 19">
                <a:extLst>
                  <a:ext uri="{FF2B5EF4-FFF2-40B4-BE49-F238E27FC236}">
                    <a16:creationId xmlns:a16="http://schemas.microsoft.com/office/drawing/2014/main" id="{4EA249C4-5754-40C8-BB6C-3A3087430EB7}"/>
                  </a:ext>
                </a:extLst>
              </p:cNvPr>
              <p:cNvSpPr txBox="1">
                <a:spLocks noRot="1" noChangeAspect="1" noMove="1" noResize="1" noEditPoints="1" noAdjustHandles="1" noChangeArrowheads="1" noChangeShapeType="1" noTextEdit="1"/>
              </p:cNvSpPr>
              <p:nvPr/>
            </p:nvSpPr>
            <p:spPr>
              <a:xfrm>
                <a:off x="1963497" y="2341893"/>
                <a:ext cx="5217006" cy="634469"/>
              </a:xfrm>
              <a:prstGeom prst="rect">
                <a:avLst/>
              </a:prstGeom>
              <a:blipFill>
                <a:blip r:embed="rId3"/>
                <a:stretch>
                  <a:fillRect r="-2687" b="-2885"/>
                </a:stretch>
              </a:blipFill>
            </p:spPr>
            <p:txBody>
              <a:bodyPr/>
              <a:lstStyle/>
              <a:p>
                <a:r>
                  <a:rPr lang="en-US">
                    <a:noFill/>
                  </a:rPr>
                  <a:t> </a:t>
                </a:r>
              </a:p>
            </p:txBody>
          </p:sp>
        </mc:Fallback>
      </mc:AlternateContent>
      <p:sp>
        <p:nvSpPr>
          <p:cNvPr id="9" name="TextBox 14">
            <a:extLst>
              <a:ext uri="{FF2B5EF4-FFF2-40B4-BE49-F238E27FC236}">
                <a16:creationId xmlns:a16="http://schemas.microsoft.com/office/drawing/2014/main" id="{A02AEA14-1A7F-40E5-8A5C-4044E09DAEEB}"/>
              </a:ext>
            </a:extLst>
          </p:cNvPr>
          <p:cNvSpPr txBox="1"/>
          <p:nvPr/>
        </p:nvSpPr>
        <p:spPr>
          <a:xfrm>
            <a:off x="8125927" y="1339820"/>
            <a:ext cx="601447" cy="400110"/>
          </a:xfrm>
          <a:prstGeom prst="rect">
            <a:avLst/>
          </a:prstGeom>
          <a:noFill/>
        </p:spPr>
        <p:txBody>
          <a:bodyPr wrap="none" rtlCol="0">
            <a:spAutoFit/>
          </a:bodyPr>
          <a:lstStyle/>
          <a:p>
            <a:r>
              <a:rPr lang="en-US" sz="2000" dirty="0"/>
              <a:t>(18)</a:t>
            </a:r>
          </a:p>
        </p:txBody>
      </p:sp>
      <p:sp>
        <p:nvSpPr>
          <p:cNvPr id="10" name="TextBox 18">
            <a:extLst>
              <a:ext uri="{FF2B5EF4-FFF2-40B4-BE49-F238E27FC236}">
                <a16:creationId xmlns:a16="http://schemas.microsoft.com/office/drawing/2014/main" id="{E8228371-6D00-40FD-9542-C293442AFE67}"/>
              </a:ext>
            </a:extLst>
          </p:cNvPr>
          <p:cNvSpPr txBox="1"/>
          <p:nvPr/>
        </p:nvSpPr>
        <p:spPr>
          <a:xfrm>
            <a:off x="8125927" y="2400217"/>
            <a:ext cx="601447" cy="400110"/>
          </a:xfrm>
          <a:prstGeom prst="rect">
            <a:avLst/>
          </a:prstGeom>
          <a:noFill/>
        </p:spPr>
        <p:txBody>
          <a:bodyPr wrap="none" rtlCol="0">
            <a:spAutoFit/>
          </a:bodyPr>
          <a:lstStyle/>
          <a:p>
            <a:r>
              <a:rPr lang="en-US" sz="2000" dirty="0"/>
              <a:t>(19)</a:t>
            </a:r>
          </a:p>
        </p:txBody>
      </p:sp>
    </p:spTree>
    <p:extLst>
      <p:ext uri="{BB962C8B-B14F-4D97-AF65-F5344CB8AC3E}">
        <p14:creationId xmlns:p14="http://schemas.microsoft.com/office/powerpoint/2010/main" val="417500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3" name="Content Placeholder 2"/>
          <p:cNvSpPr>
            <a:spLocks noGrp="1"/>
          </p:cNvSpPr>
          <p:nvPr>
            <p:ph idx="1"/>
          </p:nvPr>
        </p:nvSpPr>
        <p:spPr>
          <a:xfrm>
            <a:off x="304800" y="1066800"/>
            <a:ext cx="8534400" cy="4114800"/>
          </a:xfrm>
        </p:spPr>
        <p:txBody>
          <a:bodyPr/>
          <a:lstStyle/>
          <a:p>
            <a:pPr>
              <a:buClrTx/>
              <a:buFont typeface="Arial" panose="020B0604020202020204" pitchFamily="34" charset="0"/>
              <a:buChar char="•"/>
            </a:pPr>
            <a:r>
              <a:rPr lang="en-US" sz="2400" dirty="0">
                <a:solidFill>
                  <a:schemeClr val="tx1"/>
                </a:solidFill>
                <a:latin typeface="Times"/>
                <a:cs typeface="Times"/>
              </a:rPr>
              <a:t>Since a distribution feeder is inherently unbalanced, the most accurate analysis should not make any assumptions regarding the spacing between conductors, conductor sizes, and transposition. </a:t>
            </a:r>
          </a:p>
          <a:p>
            <a:pPr>
              <a:buClrTx/>
              <a:buFont typeface="Arial" panose="020B0604020202020204" pitchFamily="34" charset="0"/>
              <a:buChar char="•"/>
            </a:pPr>
            <a:r>
              <a:rPr lang="en-US" sz="2400" dirty="0">
                <a:solidFill>
                  <a:schemeClr val="tx1"/>
                </a:solidFill>
                <a:latin typeface="Times"/>
                <a:cs typeface="Times"/>
              </a:rPr>
              <a:t>In Carson's 1926 paper, he developed a technique whereby the self- and mutual impedances for </a:t>
            </a:r>
            <a:r>
              <a:rPr lang="en-US" sz="2400" i="1" dirty="0" err="1">
                <a:solidFill>
                  <a:schemeClr val="tx1"/>
                </a:solidFill>
                <a:latin typeface="Times"/>
                <a:cs typeface="Times"/>
              </a:rPr>
              <a:t>ncond</a:t>
            </a:r>
            <a:r>
              <a:rPr lang="en-US" sz="2400" dirty="0">
                <a:solidFill>
                  <a:schemeClr val="tx1"/>
                </a:solidFill>
                <a:latin typeface="Times"/>
                <a:cs typeface="Times"/>
              </a:rPr>
              <a:t> overhead conductors can be determined. The equations can also be applied to underground cables. </a:t>
            </a:r>
          </a:p>
          <a:p>
            <a:pPr>
              <a:buClrTx/>
              <a:buFont typeface="Arial" panose="020B0604020202020204" pitchFamily="34" charset="0"/>
              <a:buChar char="•"/>
            </a:pPr>
            <a:r>
              <a:rPr lang="en-US" sz="2400" dirty="0">
                <a:solidFill>
                  <a:schemeClr val="tx1"/>
                </a:solidFill>
                <a:latin typeface="Times"/>
                <a:cs typeface="Times"/>
              </a:rPr>
              <a:t>In his paper, Carson assumes the earth is an infinite, uniform solid, with a flat uniform upper surface and a constant resistivity. Any “end effects” introduced at the neutral grounding points are not large at power frequencies and therefore are neglected.</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57698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19200" y="2286000"/>
            <a:ext cx="7010400" cy="1169551"/>
          </a:xfrm>
          <a:prstGeom prst="rect">
            <a:avLst/>
          </a:prstGeom>
        </p:spPr>
        <p:txBody>
          <a:bodyPr wrap="square">
            <a:spAutoFit/>
          </a:bodyPr>
          <a:lstStyle/>
          <a:p>
            <a:pPr lvl="0" algn="ctr"/>
            <a:r>
              <a:rPr lang="en-US" sz="3500" b="1" dirty="0">
                <a:solidFill>
                  <a:srgbClr val="C8102E"/>
                </a:solidFill>
                <a:latin typeface="Univers 67 CondensedBold"/>
              </a:rPr>
              <a:t>Series Impedance of Overhead </a:t>
            </a:r>
          </a:p>
          <a:p>
            <a:pPr lvl="0" algn="ctr"/>
            <a:r>
              <a:rPr lang="en-US" sz="3500" b="1" dirty="0">
                <a:solidFill>
                  <a:srgbClr val="C8102E"/>
                </a:solidFill>
                <a:latin typeface="Univers 67 CondensedBold"/>
              </a:rPr>
              <a:t>and Underground Lines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256260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3" name="Content Placeholder 2"/>
          <p:cNvSpPr>
            <a:spLocks noGrp="1"/>
          </p:cNvSpPr>
          <p:nvPr>
            <p:ph idx="1"/>
          </p:nvPr>
        </p:nvSpPr>
        <p:spPr>
          <a:xfrm>
            <a:off x="457200" y="914400"/>
            <a:ext cx="8229600" cy="4114800"/>
          </a:xfrm>
        </p:spPr>
        <p:txBody>
          <a:bodyPr/>
          <a:lstStyle/>
          <a:p>
            <a:pPr marL="0" indent="0">
              <a:buNone/>
            </a:pPr>
            <a:r>
              <a:rPr lang="en-US" sz="2400" dirty="0">
                <a:solidFill>
                  <a:srgbClr val="000000"/>
                </a:solidFill>
                <a:latin typeface="Times"/>
                <a:cs typeface="Times"/>
              </a:rPr>
              <a:t>Carson made use of conductor images; that is, every conductor at a given distance above ground has an image conductor the same distance below ground. This is illustrated in Fig.4.</a:t>
            </a:r>
          </a:p>
          <a:p>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2286000" y="2057400"/>
            <a:ext cx="4137706" cy="3760866"/>
          </a:xfrm>
          <a:prstGeom prst="rect">
            <a:avLst/>
          </a:prstGeom>
        </p:spPr>
      </p:pic>
      <p:sp>
        <p:nvSpPr>
          <p:cNvPr id="7" name="Rectangle 6"/>
          <p:cNvSpPr/>
          <p:nvPr/>
        </p:nvSpPr>
        <p:spPr>
          <a:xfrm>
            <a:off x="3194138" y="5726668"/>
            <a:ext cx="2890297" cy="369332"/>
          </a:xfrm>
          <a:prstGeom prst="rect">
            <a:avLst/>
          </a:prstGeom>
        </p:spPr>
        <p:txBody>
          <a:bodyPr wrap="none">
            <a:spAutoFit/>
          </a:bodyPr>
          <a:lstStyle/>
          <a:p>
            <a:pPr algn="ctr"/>
            <a:r>
              <a:rPr lang="en-US" sz="1800" dirty="0"/>
              <a:t>Fig.4 Conductors and images</a:t>
            </a:r>
          </a:p>
        </p:txBody>
      </p:sp>
    </p:spTree>
    <p:extLst>
      <p:ext uri="{BB962C8B-B14F-4D97-AF65-F5344CB8AC3E}">
        <p14:creationId xmlns:p14="http://schemas.microsoft.com/office/powerpoint/2010/main" val="109806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4" name="Slide Number Placeholder 3"/>
          <p:cNvSpPr>
            <a:spLocks noGrp="1"/>
          </p:cNvSpPr>
          <p:nvPr>
            <p:ph type="sldNum" sz="quarter" idx="4"/>
          </p:nvPr>
        </p:nvSpPr>
        <p:spPr>
          <a:xfrm>
            <a:off x="6572992" y="5749118"/>
            <a:ext cx="2133600" cy="365125"/>
          </a:xfrm>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1066800"/>
            <a:ext cx="8686800" cy="707886"/>
          </a:xfrm>
          <a:prstGeom prst="rect">
            <a:avLst/>
          </a:prstGeom>
        </p:spPr>
        <p:txBody>
          <a:bodyPr wrap="square">
            <a:spAutoFit/>
          </a:bodyPr>
          <a:lstStyle/>
          <a:p>
            <a:pPr algn="just"/>
            <a:r>
              <a:rPr lang="en-US" sz="2000" dirty="0"/>
              <a:t>Referring to Fig.4, the original Carson's equations are given in Equations (20) and (21).</a:t>
            </a:r>
          </a:p>
        </p:txBody>
      </p:sp>
      <p:sp>
        <p:nvSpPr>
          <p:cNvPr id="7" name="Rectangle 6"/>
          <p:cNvSpPr/>
          <p:nvPr/>
        </p:nvSpPr>
        <p:spPr>
          <a:xfrm>
            <a:off x="152400" y="1828800"/>
            <a:ext cx="1854074" cy="400110"/>
          </a:xfrm>
          <a:prstGeom prst="rect">
            <a:avLst/>
          </a:prstGeom>
        </p:spPr>
        <p:txBody>
          <a:bodyPr wrap="none">
            <a:spAutoFit/>
          </a:bodyPr>
          <a:lstStyle/>
          <a:p>
            <a:r>
              <a:rPr lang="en-US" sz="2000" i="1" dirty="0">
                <a:solidFill>
                  <a:srgbClr val="000000"/>
                </a:solidFill>
              </a:rPr>
              <a:t>Self-impedance</a:t>
            </a:r>
            <a:r>
              <a:rPr lang="en-US" sz="2000" dirty="0">
                <a:solidFill>
                  <a:srgbClr val="000000"/>
                </a:solidFill>
              </a:rPr>
              <a:t>:</a:t>
            </a:r>
          </a:p>
        </p:txBody>
      </p:sp>
      <p:sp>
        <p:nvSpPr>
          <p:cNvPr id="8" name="Rectangle 7"/>
          <p:cNvSpPr/>
          <p:nvPr/>
        </p:nvSpPr>
        <p:spPr>
          <a:xfrm>
            <a:off x="152400" y="2743200"/>
            <a:ext cx="2589959" cy="461665"/>
          </a:xfrm>
          <a:prstGeom prst="rect">
            <a:avLst/>
          </a:prstGeom>
        </p:spPr>
        <p:txBody>
          <a:bodyPr wrap="none">
            <a:spAutoFit/>
          </a:bodyPr>
          <a:lstStyle/>
          <a:p>
            <a:r>
              <a:rPr lang="en-US" i="1" dirty="0">
                <a:solidFill>
                  <a:srgbClr val="000000"/>
                </a:solidFill>
              </a:rPr>
              <a:t>Mutual impedance</a:t>
            </a:r>
            <a:r>
              <a:rPr lang="en-US" dirty="0">
                <a:solidFill>
                  <a:srgbClr val="000000"/>
                </a:solidFill>
              </a:rPr>
              <a:t>:</a:t>
            </a:r>
          </a:p>
        </p:txBody>
      </p:sp>
      <p:pic>
        <p:nvPicPr>
          <p:cNvPr id="9" name="Picture 8"/>
          <p:cNvPicPr>
            <a:picLocks noChangeAspect="1"/>
          </p:cNvPicPr>
          <p:nvPr/>
        </p:nvPicPr>
        <p:blipFill>
          <a:blip r:embed="rId2"/>
          <a:stretch>
            <a:fillRect/>
          </a:stretch>
        </p:blipFill>
        <p:spPr>
          <a:xfrm>
            <a:off x="102482" y="3352800"/>
            <a:ext cx="2564518" cy="2330955"/>
          </a:xfrm>
          <a:prstGeom prst="rect">
            <a:avLst/>
          </a:prstGeom>
        </p:spPr>
      </p:pic>
      <p:sp>
        <p:nvSpPr>
          <p:cNvPr id="10" name="Rectangle 9"/>
          <p:cNvSpPr/>
          <p:nvPr/>
        </p:nvSpPr>
        <p:spPr>
          <a:xfrm>
            <a:off x="228600" y="5715000"/>
            <a:ext cx="2589671" cy="338554"/>
          </a:xfrm>
          <a:prstGeom prst="rect">
            <a:avLst/>
          </a:prstGeom>
        </p:spPr>
        <p:txBody>
          <a:bodyPr wrap="none">
            <a:spAutoFit/>
          </a:bodyPr>
          <a:lstStyle/>
          <a:p>
            <a:pPr algn="ctr"/>
            <a:r>
              <a:rPr lang="en-US" sz="1600" dirty="0"/>
              <a:t>Fig.4 Conductors and images</a:t>
            </a:r>
          </a:p>
        </p:txBody>
      </p:sp>
      <mc:AlternateContent xmlns:mc="http://schemas.openxmlformats.org/markup-compatibility/2006" xmlns:a14="http://schemas.microsoft.com/office/drawing/2010/main">
        <mc:Choice Requires="a14">
          <p:sp>
            <p:nvSpPr>
              <p:cNvPr id="11" name="TextBox 8">
                <a:extLst>
                  <a:ext uri="{FF2B5EF4-FFF2-40B4-BE49-F238E27FC236}">
                    <a16:creationId xmlns:a16="http://schemas.microsoft.com/office/drawing/2014/main" id="{10674F1A-E046-4142-A005-BB61A60C450A}"/>
                  </a:ext>
                </a:extLst>
              </p:cNvPr>
              <p:cNvSpPr txBox="1"/>
              <p:nvPr/>
            </p:nvSpPr>
            <p:spPr>
              <a:xfrm>
                <a:off x="1600200" y="2264415"/>
                <a:ext cx="5596404" cy="43114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𝑖𝑖</m:t>
                            </m:r>
                          </m:sub>
                        </m:sSub>
                      </m:e>
                    </m:acc>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𝑋</m:t>
                        </m:r>
                      </m:e>
                      <m:sub>
                        <m:r>
                          <a:rPr lang="en-US" sz="1800" b="0" i="1" smtClean="0">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ea typeface="Cambria Math" panose="02040503050406030204" pitchFamily="18" charset="0"/>
                      </a:rPr>
                      <m:t>+</m:t>
                    </m:r>
                    <m:func>
                      <m:funcPr>
                        <m:ctrlPr>
                          <a:rPr lang="en-US" sz="1800" i="1" smtClean="0">
                            <a:latin typeface="Cambria Math" panose="02040503050406030204" pitchFamily="18" charset="0"/>
                          </a:rPr>
                        </m:ctrlPr>
                      </m:funcPr>
                      <m:fName>
                        <m:r>
                          <a:rPr lang="en-US" sz="1800" b="0" i="1" smtClean="0">
                            <a:latin typeface="Cambria Math" panose="02040503050406030204" pitchFamily="18" charset="0"/>
                          </a:rPr>
                          <m:t>2</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m:t>
                        </m:r>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𝑅𝐷</m:t>
                                </m:r>
                              </m:e>
                              <m:sub>
                                <m:r>
                                  <a:rPr lang="en-US" sz="1800" i="1">
                                    <a:latin typeface="Cambria Math" panose="02040503050406030204" pitchFamily="18" charset="0"/>
                                    <a:ea typeface="Cambria Math" panose="02040503050406030204" pitchFamily="18" charset="0"/>
                                  </a:rPr>
                                  <m:t>𝑖</m:t>
                                </m:r>
                              </m:sub>
                            </m:sSub>
                          </m:den>
                        </m:f>
                      </m:e>
                    </m:func>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4</m:t>
                    </m:r>
                    <m:r>
                      <a:rPr lang="en-US" sz="1800" i="1">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𝑖𝑖</m:t>
                        </m:r>
                      </m:sub>
                    </m:sSub>
                    <m:r>
                      <a:rPr lang="en-US" sz="1800" i="1">
                        <a:latin typeface="Cambria Math" panose="02040503050406030204" pitchFamily="18" charset="0"/>
                        <a:ea typeface="Cambria Math" panose="02040503050406030204" pitchFamily="18" charset="0"/>
                      </a:rPr>
                      <m:t>𝐺</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8">
                <a:extLst>
                  <a:ext uri="{FF2B5EF4-FFF2-40B4-BE49-F238E27FC236}">
                    <a16:creationId xmlns:a16="http://schemas.microsoft.com/office/drawing/2014/main" id="{10674F1A-E046-4142-A005-BB61A60C450A}"/>
                  </a:ext>
                </a:extLst>
              </p:cNvPr>
              <p:cNvSpPr txBox="1">
                <a:spLocks noRot="1" noChangeAspect="1" noMove="1" noResize="1" noEditPoints="1" noAdjustHandles="1" noChangeArrowheads="1" noChangeShapeType="1" noTextEdit="1"/>
              </p:cNvSpPr>
              <p:nvPr/>
            </p:nvSpPr>
            <p:spPr>
              <a:xfrm>
                <a:off x="1600200" y="2264415"/>
                <a:ext cx="5596404" cy="431144"/>
              </a:xfrm>
              <a:prstGeom prst="rect">
                <a:avLst/>
              </a:prstGeom>
              <a:blipFill>
                <a:blip r:embed="rId3"/>
                <a:stretch>
                  <a:fillRect l="-1416" t="-5634" r="-545" b="-11268"/>
                </a:stretch>
              </a:blipFill>
            </p:spPr>
            <p:txBody>
              <a:bodyPr/>
              <a:lstStyle/>
              <a:p>
                <a:r>
                  <a:rPr lang="en-US">
                    <a:noFill/>
                  </a:rPr>
                  <a:t> </a:t>
                </a:r>
              </a:p>
            </p:txBody>
          </p:sp>
        </mc:Fallback>
      </mc:AlternateContent>
      <p:sp>
        <p:nvSpPr>
          <p:cNvPr id="12" name="TextBox 6">
            <a:extLst>
              <a:ext uri="{FF2B5EF4-FFF2-40B4-BE49-F238E27FC236}">
                <a16:creationId xmlns:a16="http://schemas.microsoft.com/office/drawing/2014/main" id="{8A066396-922B-48B5-AD7C-440352BFC415}"/>
              </a:ext>
            </a:extLst>
          </p:cNvPr>
          <p:cNvSpPr txBox="1"/>
          <p:nvPr/>
        </p:nvSpPr>
        <p:spPr>
          <a:xfrm>
            <a:off x="8267205" y="2288976"/>
            <a:ext cx="601447" cy="400110"/>
          </a:xfrm>
          <a:prstGeom prst="rect">
            <a:avLst/>
          </a:prstGeom>
          <a:noFill/>
        </p:spPr>
        <p:txBody>
          <a:bodyPr wrap="none" rtlCol="0">
            <a:spAutoFit/>
          </a:bodyPr>
          <a:lstStyle/>
          <a:p>
            <a:r>
              <a:rPr lang="en-US" sz="2000" dirty="0"/>
              <a:t>(20)</a:t>
            </a:r>
          </a:p>
        </p:txBody>
      </p:sp>
      <mc:AlternateContent xmlns:mc="http://schemas.openxmlformats.org/markup-compatibility/2006" xmlns:a14="http://schemas.microsoft.com/office/drawing/2010/main">
        <mc:Choice Requires="a14">
          <p:sp>
            <p:nvSpPr>
              <p:cNvPr id="13" name="TextBox 11">
                <a:extLst>
                  <a:ext uri="{FF2B5EF4-FFF2-40B4-BE49-F238E27FC236}">
                    <a16:creationId xmlns:a16="http://schemas.microsoft.com/office/drawing/2014/main" id="{4D25ECCE-C912-4A5E-AF3A-C87630D3105E}"/>
                  </a:ext>
                </a:extLst>
              </p:cNvPr>
              <p:cNvSpPr txBox="1"/>
              <p:nvPr/>
            </p:nvSpPr>
            <p:spPr>
              <a:xfrm>
                <a:off x="2806081" y="2819400"/>
                <a:ext cx="4687565" cy="477695"/>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b="0" i="1" smtClean="0">
                        <a:latin typeface="Cambria Math" panose="02040503050406030204" pitchFamily="18" charset="0"/>
                        <a:ea typeface="Cambria Math" panose="02040503050406030204" pitchFamily="18" charset="0"/>
                      </a:rPr>
                      <m:t>𝐺</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ea typeface="Cambria Math" panose="02040503050406030204" pitchFamily="18" charset="0"/>
                      </a:rPr>
                      <m:t>(</m:t>
                    </m:r>
                    <m:func>
                      <m:funcPr>
                        <m:ctrlPr>
                          <a:rPr lang="en-US" sz="1800" i="1" smtClean="0">
                            <a:latin typeface="Cambria Math" panose="02040503050406030204" pitchFamily="18" charset="0"/>
                          </a:rPr>
                        </m:ctrlPr>
                      </m:funcPr>
                      <m:fName>
                        <m:r>
                          <a:rPr lang="en-US" sz="1800" b="0" i="1" smtClean="0">
                            <a:latin typeface="Cambria Math" panose="02040503050406030204" pitchFamily="18" charset="0"/>
                          </a:rPr>
                          <m:t>2</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m:t>
                        </m:r>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den>
                        </m:f>
                      </m:e>
                    </m:func>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4</m:t>
                    </m:r>
                    <m:r>
                      <a:rPr lang="en-US" sz="1800" i="1">
                        <a:latin typeface="Cambria Math" panose="02040503050406030204" pitchFamily="18" charset="0"/>
                        <a:ea typeface="Cambria Math" panose="02040503050406030204" pitchFamily="18" charset="0"/>
                      </a:rPr>
                      <m:t>𝜔</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i="1">
                        <a:latin typeface="Cambria Math" panose="02040503050406030204" pitchFamily="18" charset="0"/>
                        <a:ea typeface="Cambria Math" panose="02040503050406030204" pitchFamily="18" charset="0"/>
                      </a:rPr>
                      <m:t>𝐺</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3" name="TextBox 11">
                <a:extLst>
                  <a:ext uri="{FF2B5EF4-FFF2-40B4-BE49-F238E27FC236}">
                    <a16:creationId xmlns:a16="http://schemas.microsoft.com/office/drawing/2014/main" id="{4D25ECCE-C912-4A5E-AF3A-C87630D3105E}"/>
                  </a:ext>
                </a:extLst>
              </p:cNvPr>
              <p:cNvSpPr txBox="1">
                <a:spLocks noRot="1" noChangeAspect="1" noMove="1" noResize="1" noEditPoints="1" noAdjustHandles="1" noChangeArrowheads="1" noChangeShapeType="1" noTextEdit="1"/>
              </p:cNvSpPr>
              <p:nvPr/>
            </p:nvSpPr>
            <p:spPr>
              <a:xfrm>
                <a:off x="2806081" y="2819400"/>
                <a:ext cx="4687565" cy="477695"/>
              </a:xfrm>
              <a:prstGeom prst="rect">
                <a:avLst/>
              </a:prstGeom>
              <a:blipFill>
                <a:blip r:embed="rId4"/>
                <a:stretch>
                  <a:fillRect l="-1430" t="-1282" r="-1040" b="-14103"/>
                </a:stretch>
              </a:blipFill>
            </p:spPr>
            <p:txBody>
              <a:bodyPr/>
              <a:lstStyle/>
              <a:p>
                <a:r>
                  <a:rPr lang="en-US">
                    <a:noFill/>
                  </a:rPr>
                  <a:t> </a:t>
                </a:r>
              </a:p>
            </p:txBody>
          </p:sp>
        </mc:Fallback>
      </mc:AlternateContent>
      <p:sp>
        <p:nvSpPr>
          <p:cNvPr id="14" name="TextBox 10">
            <a:extLst>
              <a:ext uri="{FF2B5EF4-FFF2-40B4-BE49-F238E27FC236}">
                <a16:creationId xmlns:a16="http://schemas.microsoft.com/office/drawing/2014/main" id="{0D70C7D5-C62B-4735-ADEB-99AA13AF307F}"/>
              </a:ext>
            </a:extLst>
          </p:cNvPr>
          <p:cNvSpPr txBox="1"/>
          <p:nvPr/>
        </p:nvSpPr>
        <p:spPr>
          <a:xfrm>
            <a:off x="8267204" y="2829541"/>
            <a:ext cx="601447" cy="400110"/>
          </a:xfrm>
          <a:prstGeom prst="rect">
            <a:avLst/>
          </a:prstGeom>
          <a:noFill/>
        </p:spPr>
        <p:txBody>
          <a:bodyPr wrap="none" rtlCol="0">
            <a:spAutoFit/>
          </a:bodyPr>
          <a:lstStyle/>
          <a:p>
            <a:r>
              <a:rPr lang="en-US" sz="2000" dirty="0"/>
              <a:t>(21)</a:t>
            </a:r>
          </a:p>
        </p:txBody>
      </p:sp>
      <mc:AlternateContent xmlns:mc="http://schemas.openxmlformats.org/markup-compatibility/2006" xmlns:a14="http://schemas.microsoft.com/office/drawing/2010/main">
        <mc:Choice Requires="a14">
          <p:sp>
            <p:nvSpPr>
              <p:cNvPr id="15" name="TextBox 13">
                <a:extLst>
                  <a:ext uri="{FF2B5EF4-FFF2-40B4-BE49-F238E27FC236}">
                    <a16:creationId xmlns:a16="http://schemas.microsoft.com/office/drawing/2014/main" id="{403FD52A-9879-4E76-A963-4EB7E044FDC3}"/>
                  </a:ext>
                </a:extLst>
              </p:cNvPr>
              <p:cNvSpPr txBox="1"/>
              <p:nvPr/>
            </p:nvSpPr>
            <p:spPr>
              <a:xfrm>
                <a:off x="3886200" y="3357500"/>
                <a:ext cx="2698879"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i="1">
                              <a:latin typeface="Cambria Math" panose="02040503050406030204" pitchFamily="18" charset="0"/>
                              <a:ea typeface="Cambria Math" panose="02040503050406030204" pitchFamily="18" charset="0"/>
                            </a:rPr>
                            <m:t>𝑖</m:t>
                          </m:r>
                        </m:sub>
                      </m:sSub>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r>
                            <a:rPr lang="en-US" sz="1800" i="1">
                              <a:latin typeface="Cambria Math" panose="02040503050406030204" pitchFamily="18" charset="0"/>
                            </a:rPr>
                            <m:t>2</m:t>
                          </m:r>
                          <m:r>
                            <a:rPr lang="en-US" sz="1800" i="1">
                              <a:latin typeface="Cambria Math" panose="02040503050406030204" pitchFamily="18" charset="0"/>
                              <a:ea typeface="Cambria Math" panose="02040503050406030204" pitchFamily="18" charset="0"/>
                            </a:rPr>
                            <m:t>𝜔</m:t>
                          </m:r>
                          <m:r>
                            <a:rPr lang="en-US" sz="1800" i="1">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m:t>
                          </m:r>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𝑅𝐷</m:t>
                                  </m:r>
                                </m:e>
                                <m:sub>
                                  <m:r>
                                    <a:rPr lang="en-US" sz="1800" i="1">
                                      <a:latin typeface="Cambria Math" panose="02040503050406030204" pitchFamily="18" charset="0"/>
                                      <a:ea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𝐺𝑀𝑅</m:t>
                                  </m:r>
                                </m:e>
                                <m:sub>
                                  <m:r>
                                    <a:rPr lang="en-US" sz="1800" i="1">
                                      <a:latin typeface="Cambria Math" panose="02040503050406030204" pitchFamily="18" charset="0"/>
                                      <a:ea typeface="Cambria Math" panose="02040503050406030204" pitchFamily="18" charset="0"/>
                                    </a:rPr>
                                    <m:t>𝑖</m:t>
                                  </m:r>
                                </m:sub>
                              </m:sSub>
                            </m:den>
                          </m:f>
                        </m:e>
                      </m:func>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5" name="TextBox 13">
                <a:extLst>
                  <a:ext uri="{FF2B5EF4-FFF2-40B4-BE49-F238E27FC236}">
                    <a16:creationId xmlns:a16="http://schemas.microsoft.com/office/drawing/2014/main" id="{403FD52A-9879-4E76-A963-4EB7E044FDC3}"/>
                  </a:ext>
                </a:extLst>
              </p:cNvPr>
              <p:cNvSpPr txBox="1">
                <a:spLocks noRot="1" noChangeAspect="1" noMove="1" noResize="1" noEditPoints="1" noAdjustHandles="1" noChangeArrowheads="1" noChangeShapeType="1" noTextEdit="1"/>
              </p:cNvSpPr>
              <p:nvPr/>
            </p:nvSpPr>
            <p:spPr>
              <a:xfrm>
                <a:off x="3886200" y="3357500"/>
                <a:ext cx="2698879" cy="565411"/>
              </a:xfrm>
              <a:prstGeom prst="rect">
                <a:avLst/>
              </a:prstGeom>
              <a:blipFill>
                <a:blip r:embed="rId5"/>
                <a:stretch>
                  <a:fillRect/>
                </a:stretch>
              </a:blipFill>
            </p:spPr>
            <p:txBody>
              <a:bodyPr/>
              <a:lstStyle/>
              <a:p>
                <a:r>
                  <a:rPr lang="en-US">
                    <a:noFill/>
                  </a:rPr>
                  <a:t> </a:t>
                </a:r>
              </a:p>
            </p:txBody>
          </p:sp>
        </mc:Fallback>
      </mc:AlternateContent>
      <p:sp>
        <p:nvSpPr>
          <p:cNvPr id="16" name="TextBox 12">
            <a:extLst>
              <a:ext uri="{FF2B5EF4-FFF2-40B4-BE49-F238E27FC236}">
                <a16:creationId xmlns:a16="http://schemas.microsoft.com/office/drawing/2014/main" id="{4CBE60D8-B2B0-42F9-851E-FBA2F9198B8C}"/>
              </a:ext>
            </a:extLst>
          </p:cNvPr>
          <p:cNvSpPr txBox="1"/>
          <p:nvPr/>
        </p:nvSpPr>
        <p:spPr>
          <a:xfrm>
            <a:off x="8267204" y="3533360"/>
            <a:ext cx="601447" cy="400110"/>
          </a:xfrm>
          <a:prstGeom prst="rect">
            <a:avLst/>
          </a:prstGeom>
          <a:noFill/>
        </p:spPr>
        <p:txBody>
          <a:bodyPr wrap="none" rtlCol="0">
            <a:spAutoFit/>
          </a:bodyPr>
          <a:lstStyle/>
          <a:p>
            <a:r>
              <a:rPr lang="en-US" sz="2000" dirty="0"/>
              <a:t>(22)</a:t>
            </a:r>
          </a:p>
        </p:txBody>
      </p:sp>
      <mc:AlternateContent xmlns:mc="http://schemas.openxmlformats.org/markup-compatibility/2006" xmlns:a14="http://schemas.microsoft.com/office/drawing/2010/main">
        <mc:Choice Requires="a14">
          <p:sp>
            <p:nvSpPr>
              <p:cNvPr id="17" name="TextBox 17">
                <a:extLst>
                  <a:ext uri="{FF2B5EF4-FFF2-40B4-BE49-F238E27FC236}">
                    <a16:creationId xmlns:a16="http://schemas.microsoft.com/office/drawing/2014/main" id="{99DFF712-9F27-46D0-A45C-FB31FB30C263}"/>
                  </a:ext>
                </a:extLst>
              </p:cNvPr>
              <p:cNvSpPr txBox="1"/>
              <p:nvPr/>
            </p:nvSpPr>
            <p:spPr>
              <a:xfrm>
                <a:off x="2656649" y="4074790"/>
                <a:ext cx="6024213" cy="660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𝜋</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3</m:t>
                          </m:r>
                          <m:rad>
                            <m:radPr>
                              <m:degHide m:val="on"/>
                              <m:ctrlPr>
                                <a:rPr lang="en-US" sz="1800" b="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2</m:t>
                              </m:r>
                            </m:e>
                          </m:rad>
                        </m:den>
                      </m:f>
                      <m:sSub>
                        <m:sSubPr>
                          <m:ctrlPr>
                            <a:rPr lang="en-US" sz="1800" i="1">
                              <a:latin typeface="Cambria Math" panose="02040503050406030204" pitchFamily="18" charset="0"/>
                            </a:rPr>
                          </m:ctrlPr>
                        </m:sSubPr>
                        <m:e>
                          <m:r>
                            <a:rPr lang="en-US" sz="1800" b="0" i="1" smtClean="0">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func>
                        <m:funcPr>
                          <m:ctrlPr>
                            <a:rPr lang="en-US" sz="1800" i="1" smtClean="0">
                              <a:latin typeface="Cambria Math" panose="02040503050406030204" pitchFamily="18" charset="0"/>
                              <a:ea typeface="Cambria Math" panose="02040503050406030204" pitchFamily="18" charset="0"/>
                            </a:rPr>
                          </m:ctrlPr>
                        </m:funcPr>
                        <m:fName>
                          <m:r>
                            <m:rPr>
                              <m:sty m:val="p"/>
                            </m:rPr>
                            <a:rPr lang="en-US" sz="1800" i="0" smtClean="0">
                              <a:latin typeface="Cambria Math" panose="02040503050406030204" pitchFamily="18" charset="0"/>
                              <a:ea typeface="Cambria Math" panose="02040503050406030204" pitchFamily="18" charset="0"/>
                            </a:rPr>
                            <m:t>cos</m:t>
                          </m:r>
                        </m:fName>
                        <m:e>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ea typeface="Cambria Math" panose="02040503050406030204" pitchFamily="18" charset="0"/>
                                    </a:rPr>
                                    <m:t>𝑖𝑗</m:t>
                                  </m:r>
                                </m:sub>
                              </m:sSub>
                            </m:e>
                          </m:d>
                          <m:r>
                            <a:rPr lang="en-US" sz="1800" b="0" i="1" smtClean="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𝑘</m:t>
                                  </m:r>
                                </m:e>
                                <m:sub>
                                  <m:r>
                                    <a:rPr lang="en-US" sz="1800" b="0" i="1" smtClean="0">
                                      <a:latin typeface="Cambria Math" panose="02040503050406030204" pitchFamily="18" charset="0"/>
                                    </a:rPr>
                                    <m:t>𝑖𝑗</m:t>
                                  </m:r>
                                </m:sub>
                                <m:sup>
                                  <m:r>
                                    <a:rPr lang="en-US" sz="1800" b="0" i="1" smtClean="0">
                                      <a:latin typeface="Cambria Math" panose="02040503050406030204" pitchFamily="18" charset="0"/>
                                    </a:rPr>
                                    <m:t>2</m:t>
                                  </m:r>
                                </m:sup>
                              </m:sSubSup>
                            </m:num>
                            <m:den>
                              <m:r>
                                <a:rPr lang="en-US" sz="1800" b="0" i="1" smtClean="0">
                                  <a:latin typeface="Cambria Math" panose="02040503050406030204" pitchFamily="18" charset="0"/>
                                  <a:ea typeface="Cambria Math" panose="02040503050406030204" pitchFamily="18" charset="0"/>
                                </a:rPr>
                                <m:t>16</m:t>
                              </m:r>
                            </m:den>
                          </m:f>
                          <m:func>
                            <m:funcPr>
                              <m:ctrlPr>
                                <a:rPr lang="en-US" sz="1800" i="1" smtClean="0">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cos</m:t>
                              </m:r>
                            </m:fName>
                            <m:e>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2</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𝑖𝑗</m:t>
                                      </m:r>
                                    </m:sub>
                                  </m:sSub>
                                </m:e>
                              </m:d>
                              <m:r>
                                <a:rPr lang="en-US" sz="1800" b="0" i="1" smtClean="0">
                                  <a:latin typeface="Cambria Math" panose="02040503050406030204" pitchFamily="18" charset="0"/>
                                  <a:ea typeface="Cambria Math" panose="02040503050406030204" pitchFamily="18" charset="0"/>
                                </a:rPr>
                                <m:t>∗(0.6728+</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ln</m:t>
                                  </m:r>
                                </m:fName>
                                <m:e>
                                  <m:f>
                                    <m:fPr>
                                      <m:ctrlPr>
                                        <a:rPr lang="en-US" sz="1800" i="1">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num>
                                    <m:den>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den>
                                  </m:f>
                                </m:e>
                              </m:func>
                              <m:r>
                                <a:rPr lang="en-US" sz="1800" b="0" i="1" smtClean="0">
                                  <a:latin typeface="Cambria Math" panose="02040503050406030204" pitchFamily="18" charset="0"/>
                                  <a:ea typeface="Cambria Math" panose="02040503050406030204" pitchFamily="18" charset="0"/>
                                </a:rPr>
                                <m:t>)</m:t>
                              </m:r>
                            </m:e>
                          </m:func>
                        </m:e>
                      </m:func>
                    </m:oMath>
                  </m:oMathPara>
                </a14:m>
                <a:endParaRPr lang="en-US" sz="1800" dirty="0"/>
              </a:p>
            </p:txBody>
          </p:sp>
        </mc:Choice>
        <mc:Fallback xmlns="">
          <p:sp>
            <p:nvSpPr>
              <p:cNvPr id="17" name="TextBox 17">
                <a:extLst>
                  <a:ext uri="{FF2B5EF4-FFF2-40B4-BE49-F238E27FC236}">
                    <a16:creationId xmlns:a16="http://schemas.microsoft.com/office/drawing/2014/main" id="{99DFF712-9F27-46D0-A45C-FB31FB30C263}"/>
                  </a:ext>
                </a:extLst>
              </p:cNvPr>
              <p:cNvSpPr txBox="1">
                <a:spLocks noRot="1" noChangeAspect="1" noMove="1" noResize="1" noEditPoints="1" noAdjustHandles="1" noChangeArrowheads="1" noChangeShapeType="1" noTextEdit="1"/>
              </p:cNvSpPr>
              <p:nvPr/>
            </p:nvSpPr>
            <p:spPr>
              <a:xfrm>
                <a:off x="2656649" y="4074790"/>
                <a:ext cx="6024213" cy="660374"/>
              </a:xfrm>
              <a:prstGeom prst="rect">
                <a:avLst/>
              </a:prstGeom>
              <a:blipFill>
                <a:blip r:embed="rId6"/>
                <a:stretch>
                  <a:fillRect/>
                </a:stretch>
              </a:blipFill>
            </p:spPr>
            <p:txBody>
              <a:bodyPr/>
              <a:lstStyle/>
              <a:p>
                <a:r>
                  <a:rPr lang="en-US">
                    <a:noFill/>
                  </a:rPr>
                  <a:t> </a:t>
                </a:r>
              </a:p>
            </p:txBody>
          </p:sp>
        </mc:Fallback>
      </mc:AlternateContent>
      <p:sp>
        <p:nvSpPr>
          <p:cNvPr id="18" name="TextBox 16">
            <a:extLst>
              <a:ext uri="{FF2B5EF4-FFF2-40B4-BE49-F238E27FC236}">
                <a16:creationId xmlns:a16="http://schemas.microsoft.com/office/drawing/2014/main" id="{E6F00DDB-36A0-4406-A185-61DC674DB8AD}"/>
              </a:ext>
            </a:extLst>
          </p:cNvPr>
          <p:cNvSpPr txBox="1"/>
          <p:nvPr/>
        </p:nvSpPr>
        <p:spPr>
          <a:xfrm>
            <a:off x="8593104" y="4204922"/>
            <a:ext cx="601447" cy="400110"/>
          </a:xfrm>
          <a:prstGeom prst="rect">
            <a:avLst/>
          </a:prstGeom>
          <a:noFill/>
        </p:spPr>
        <p:txBody>
          <a:bodyPr wrap="none" rtlCol="0">
            <a:spAutoFit/>
          </a:bodyPr>
          <a:lstStyle/>
          <a:p>
            <a:r>
              <a:rPr lang="en-US" sz="2000" dirty="0"/>
              <a:t>(23)</a:t>
            </a:r>
          </a:p>
        </p:txBody>
      </p:sp>
      <mc:AlternateContent xmlns:mc="http://schemas.openxmlformats.org/markup-compatibility/2006" xmlns:a14="http://schemas.microsoft.com/office/drawing/2010/main">
        <mc:Choice Requires="a14">
          <p:sp>
            <p:nvSpPr>
              <p:cNvPr id="19" name="TextBox 19">
                <a:extLst>
                  <a:ext uri="{FF2B5EF4-FFF2-40B4-BE49-F238E27FC236}">
                    <a16:creationId xmlns:a16="http://schemas.microsoft.com/office/drawing/2014/main" id="{2D882F74-4020-41C0-A846-0FD4E593A9A9}"/>
                  </a:ext>
                </a:extLst>
              </p:cNvPr>
              <p:cNvSpPr txBox="1"/>
              <p:nvPr/>
            </p:nvSpPr>
            <p:spPr>
              <a:xfrm>
                <a:off x="3341316" y="4735207"/>
                <a:ext cx="450527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r>
                        <a:rPr lang="en-US" sz="1800" b="0" i="1" smtClean="0">
                          <a:latin typeface="Cambria Math" panose="02040503050406030204" pitchFamily="18" charset="0"/>
                        </a:rPr>
                        <m:t>=−0.0.386+</m:t>
                      </m:r>
                      <m:f>
                        <m:fPr>
                          <m:ctrlPr>
                            <a:rPr lang="en-US" sz="1800" i="1">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2</m:t>
                              </m:r>
                            </m:num>
                            <m:den>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den>
                          </m:f>
                        </m:e>
                      </m:func>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num>
                        <m:den>
                          <m:r>
                            <a:rPr lang="en-US" sz="1800" i="1">
                              <a:latin typeface="Cambria Math" panose="02040503050406030204" pitchFamily="18" charset="0"/>
                              <a:ea typeface="Cambria Math" panose="02040503050406030204" pitchFamily="18" charset="0"/>
                            </a:rPr>
                            <m:t>3</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2</m:t>
                              </m:r>
                            </m:e>
                          </m:rad>
                        </m:den>
                      </m:f>
                      <m:func>
                        <m:funcPr>
                          <m:ctrlPr>
                            <a:rPr lang="en-US" sz="1800" i="1">
                              <a:latin typeface="Cambria Math" panose="02040503050406030204" pitchFamily="18" charset="0"/>
                              <a:ea typeface="Cambria Math" panose="02040503050406030204" pitchFamily="18" charset="0"/>
                            </a:rPr>
                          </m:ctrlPr>
                        </m:funcPr>
                        <m:fName>
                          <m:sSub>
                            <m:sSubPr>
                              <m:ctrlPr>
                                <a:rPr lang="en-US" sz="1800" i="1">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r>
                            <m:rPr>
                              <m:sty m:val="p"/>
                            </m:rPr>
                            <a:rPr lang="en-US" sz="1800">
                              <a:latin typeface="Cambria Math" panose="02040503050406030204" pitchFamily="18" charset="0"/>
                              <a:ea typeface="Cambria Math" panose="02040503050406030204" pitchFamily="18" charset="0"/>
                            </a:rPr>
                            <m:t>cos</m:t>
                          </m:r>
                        </m:fName>
                        <m:e>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𝑖𝑗</m:t>
                                  </m:r>
                                </m:sub>
                              </m:sSub>
                            </m:e>
                          </m:d>
                        </m:e>
                      </m:func>
                    </m:oMath>
                  </m:oMathPara>
                </a14:m>
                <a:endParaRPr lang="en-US" sz="1800" dirty="0"/>
              </a:p>
            </p:txBody>
          </p:sp>
        </mc:Choice>
        <mc:Fallback xmlns="">
          <p:sp>
            <p:nvSpPr>
              <p:cNvPr id="19" name="TextBox 19">
                <a:extLst>
                  <a:ext uri="{FF2B5EF4-FFF2-40B4-BE49-F238E27FC236}">
                    <a16:creationId xmlns:a16="http://schemas.microsoft.com/office/drawing/2014/main" id="{2D882F74-4020-41C0-A846-0FD4E593A9A9}"/>
                  </a:ext>
                </a:extLst>
              </p:cNvPr>
              <p:cNvSpPr txBox="1">
                <a:spLocks noRot="1" noChangeAspect="1" noMove="1" noResize="1" noEditPoints="1" noAdjustHandles="1" noChangeArrowheads="1" noChangeShapeType="1" noTextEdit="1"/>
              </p:cNvSpPr>
              <p:nvPr/>
            </p:nvSpPr>
            <p:spPr>
              <a:xfrm>
                <a:off x="3341316" y="4735207"/>
                <a:ext cx="4505272" cy="59856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21">
                <a:extLst>
                  <a:ext uri="{FF2B5EF4-FFF2-40B4-BE49-F238E27FC236}">
                    <a16:creationId xmlns:a16="http://schemas.microsoft.com/office/drawing/2014/main" id="{C2457297-81F8-48B7-910B-1F4EA13994FB}"/>
                  </a:ext>
                </a:extLst>
              </p:cNvPr>
              <p:cNvSpPr txBox="1"/>
              <p:nvPr/>
            </p:nvSpPr>
            <p:spPr>
              <a:xfrm>
                <a:off x="4141567" y="5302142"/>
                <a:ext cx="2904770"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𝑘</m:t>
                          </m:r>
                        </m:e>
                        <m:sub>
                          <m:r>
                            <a:rPr lang="en-US" sz="1800" i="1">
                              <a:latin typeface="Cambria Math" panose="02040503050406030204" pitchFamily="18" charset="0"/>
                              <a:ea typeface="Cambria Math" panose="02040503050406030204" pitchFamily="18" charset="0"/>
                            </a:rPr>
                            <m:t>𝑖𝑗</m:t>
                          </m:r>
                        </m:sub>
                      </m:sSub>
                      <m:r>
                        <a:rPr lang="en-US" sz="1800" b="0" i="1" smtClean="0">
                          <a:latin typeface="Cambria Math" panose="02040503050406030204" pitchFamily="18" charset="0"/>
                        </a:rPr>
                        <m:t>=8.565∗</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−4</m:t>
                          </m:r>
                        </m:sup>
                      </m:sSup>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𝑖𝑗</m:t>
                          </m:r>
                        </m:sub>
                      </m:sSub>
                      <m:r>
                        <a:rPr lang="en-US" sz="1800" b="0" i="1" smtClean="0">
                          <a:latin typeface="Cambria Math" panose="02040503050406030204" pitchFamily="18" charset="0"/>
                          <a:ea typeface="Cambria Math" panose="02040503050406030204" pitchFamily="18" charset="0"/>
                        </a:rPr>
                        <m:t>∗</m:t>
                      </m:r>
                      <m:rad>
                        <m:radPr>
                          <m:degHide m:val="on"/>
                          <m:ctrlPr>
                            <a:rPr lang="en-US" sz="1800" b="0" i="1" smtClean="0">
                              <a:latin typeface="Cambria Math" panose="02040503050406030204" pitchFamily="18" charset="0"/>
                              <a:ea typeface="Cambria Math" panose="02040503050406030204" pitchFamily="18" charset="0"/>
                            </a:rPr>
                          </m:ctrlPr>
                        </m:radPr>
                        <m:deg/>
                        <m:e>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𝑓</m:t>
                              </m:r>
                            </m:num>
                            <m:den>
                              <m:r>
                                <a:rPr lang="en-US" sz="1800" b="0" i="1" smtClean="0">
                                  <a:latin typeface="Cambria Math" panose="02040503050406030204" pitchFamily="18" charset="0"/>
                                  <a:ea typeface="Cambria Math" panose="02040503050406030204" pitchFamily="18" charset="0"/>
                                </a:rPr>
                                <m:t>𝜌</m:t>
                              </m:r>
                            </m:den>
                          </m:f>
                        </m:e>
                      </m:rad>
                    </m:oMath>
                  </m:oMathPara>
                </a14:m>
                <a:endParaRPr lang="en-US" sz="1800" dirty="0"/>
              </a:p>
            </p:txBody>
          </p:sp>
        </mc:Choice>
        <mc:Fallback xmlns="">
          <p:sp>
            <p:nvSpPr>
              <p:cNvPr id="20" name="TextBox 21">
                <a:extLst>
                  <a:ext uri="{FF2B5EF4-FFF2-40B4-BE49-F238E27FC236}">
                    <a16:creationId xmlns:a16="http://schemas.microsoft.com/office/drawing/2014/main" id="{C2457297-81F8-48B7-910B-1F4EA13994FB}"/>
                  </a:ext>
                </a:extLst>
              </p:cNvPr>
              <p:cNvSpPr txBox="1">
                <a:spLocks noRot="1" noChangeAspect="1" noMove="1" noResize="1" noEditPoints="1" noAdjustHandles="1" noChangeArrowheads="1" noChangeShapeType="1" noTextEdit="1"/>
              </p:cNvSpPr>
              <p:nvPr/>
            </p:nvSpPr>
            <p:spPr>
              <a:xfrm>
                <a:off x="4141567" y="5302142"/>
                <a:ext cx="2904770" cy="818366"/>
              </a:xfrm>
              <a:prstGeom prst="rect">
                <a:avLst/>
              </a:prstGeom>
              <a:blipFill>
                <a:blip r:embed="rId8"/>
                <a:stretch>
                  <a:fillRect b="-746"/>
                </a:stretch>
              </a:blipFill>
            </p:spPr>
            <p:txBody>
              <a:bodyPr/>
              <a:lstStyle/>
              <a:p>
                <a:r>
                  <a:rPr lang="en-US">
                    <a:noFill/>
                  </a:rPr>
                  <a:t> </a:t>
                </a:r>
              </a:p>
            </p:txBody>
          </p:sp>
        </mc:Fallback>
      </mc:AlternateContent>
      <p:sp>
        <p:nvSpPr>
          <p:cNvPr id="21" name="TextBox 18">
            <a:extLst>
              <a:ext uri="{FF2B5EF4-FFF2-40B4-BE49-F238E27FC236}">
                <a16:creationId xmlns:a16="http://schemas.microsoft.com/office/drawing/2014/main" id="{519B1D39-06A9-4E1E-879C-5B805C914D9A}"/>
              </a:ext>
            </a:extLst>
          </p:cNvPr>
          <p:cNvSpPr txBox="1"/>
          <p:nvPr/>
        </p:nvSpPr>
        <p:spPr>
          <a:xfrm>
            <a:off x="8267204" y="4789135"/>
            <a:ext cx="601447" cy="400110"/>
          </a:xfrm>
          <a:prstGeom prst="rect">
            <a:avLst/>
          </a:prstGeom>
          <a:noFill/>
        </p:spPr>
        <p:txBody>
          <a:bodyPr wrap="none" rtlCol="0">
            <a:spAutoFit/>
          </a:bodyPr>
          <a:lstStyle/>
          <a:p>
            <a:r>
              <a:rPr lang="en-US" sz="2000" dirty="0"/>
              <a:t>(24)</a:t>
            </a:r>
          </a:p>
        </p:txBody>
      </p:sp>
      <p:sp>
        <p:nvSpPr>
          <p:cNvPr id="22" name="TextBox 20">
            <a:extLst>
              <a:ext uri="{FF2B5EF4-FFF2-40B4-BE49-F238E27FC236}">
                <a16:creationId xmlns:a16="http://schemas.microsoft.com/office/drawing/2014/main" id="{08378454-0F23-4A3A-8304-3785A99FF07F}"/>
              </a:ext>
            </a:extLst>
          </p:cNvPr>
          <p:cNvSpPr txBox="1"/>
          <p:nvPr/>
        </p:nvSpPr>
        <p:spPr>
          <a:xfrm>
            <a:off x="8267203" y="5529755"/>
            <a:ext cx="601447" cy="400110"/>
          </a:xfrm>
          <a:prstGeom prst="rect">
            <a:avLst/>
          </a:prstGeom>
          <a:noFill/>
        </p:spPr>
        <p:txBody>
          <a:bodyPr wrap="none" rtlCol="0">
            <a:spAutoFit/>
          </a:bodyPr>
          <a:lstStyle/>
          <a:p>
            <a:r>
              <a:rPr lang="en-US" sz="2000" dirty="0"/>
              <a:t>(25)</a:t>
            </a:r>
          </a:p>
        </p:txBody>
      </p:sp>
    </p:spTree>
    <p:extLst>
      <p:ext uri="{BB962C8B-B14F-4D97-AF65-F5344CB8AC3E}">
        <p14:creationId xmlns:p14="http://schemas.microsoft.com/office/powerpoint/2010/main" val="360457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Carson’s Equations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66700" y="754380"/>
            <a:ext cx="8610600" cy="707886"/>
          </a:xfrm>
          <a:prstGeom prst="rect">
            <a:avLst/>
          </a:prstGeom>
        </p:spPr>
        <p:txBody>
          <a:bodyPr wrap="square">
            <a:spAutoFit/>
          </a:bodyPr>
          <a:lstStyle/>
          <a:p>
            <a:pPr algn="just"/>
            <a:r>
              <a:rPr lang="en-US" sz="2000" dirty="0"/>
              <a:t>Referring to Fig.4, the original Carson's equations are given in Equations (20) and (21).</a:t>
            </a:r>
          </a:p>
        </p:txBody>
      </p:sp>
      <p:pic>
        <p:nvPicPr>
          <p:cNvPr id="7" name="Picture 6"/>
          <p:cNvPicPr>
            <a:picLocks noChangeAspect="1"/>
          </p:cNvPicPr>
          <p:nvPr/>
        </p:nvPicPr>
        <p:blipFill rotWithShape="1">
          <a:blip r:embed="rId2"/>
          <a:srcRect l="10569"/>
          <a:stretch/>
        </p:blipFill>
        <p:spPr>
          <a:xfrm>
            <a:off x="152400" y="2057400"/>
            <a:ext cx="3223918" cy="3276600"/>
          </a:xfrm>
          <a:prstGeom prst="rect">
            <a:avLst/>
          </a:prstGeom>
        </p:spPr>
      </p:pic>
      <p:sp>
        <p:nvSpPr>
          <p:cNvPr id="8" name="TextBox 7"/>
          <p:cNvSpPr txBox="1"/>
          <p:nvPr/>
        </p:nvSpPr>
        <p:spPr>
          <a:xfrm>
            <a:off x="-1027189" y="5355223"/>
            <a:ext cx="5374547" cy="338554"/>
          </a:xfrm>
          <a:prstGeom prst="rect">
            <a:avLst/>
          </a:prstGeom>
          <a:noFill/>
        </p:spPr>
        <p:txBody>
          <a:bodyPr wrap="square" rtlCol="0">
            <a:spAutoFit/>
          </a:bodyPr>
          <a:lstStyle/>
          <a:p>
            <a:pPr algn="ctr"/>
            <a:r>
              <a:rPr lang="en-US" sz="1600" dirty="0"/>
              <a:t>Fig.4 Conductors and images</a:t>
            </a:r>
          </a:p>
        </p:txBody>
      </p:sp>
      <mc:AlternateContent xmlns:mc="http://schemas.openxmlformats.org/markup-compatibility/2006" xmlns:a14="http://schemas.microsoft.com/office/drawing/2010/main">
        <mc:Choice Requires="a14">
          <p:sp>
            <p:nvSpPr>
              <p:cNvPr id="9" name="Rectangle 7">
                <a:extLst>
                  <a:ext uri="{FF2B5EF4-FFF2-40B4-BE49-F238E27FC236}">
                    <a16:creationId xmlns:a16="http://schemas.microsoft.com/office/drawing/2014/main" id="{E39D69F9-DEF7-4CB0-9593-7A9E751D2644}"/>
                  </a:ext>
                </a:extLst>
              </p:cNvPr>
              <p:cNvSpPr>
                <a:spLocks noChangeArrowheads="1"/>
              </p:cNvSpPr>
              <p:nvPr/>
            </p:nvSpPr>
            <p:spPr bwMode="auto">
              <a:xfrm>
                <a:off x="3376318" y="1057107"/>
                <a:ext cx="5691482" cy="510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14:m>
                  <m:oMath xmlns:m="http://schemas.openxmlformats.org/officeDocument/2006/math">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𝑖𝑖</m:t>
                            </m:r>
                          </m:sub>
                        </m:sSub>
                      </m:e>
                    </m:acc>
                  </m:oMath>
                </a14:m>
                <a:r>
                  <a:rPr kumimoji="0" lang="en-US" altLang="en-US" sz="1800" b="0" i="0" u="none" strike="noStrike" cap="none" normalizeH="0" baseline="0" dirty="0">
                    <a:ln>
                      <a:noFill/>
                    </a:ln>
                    <a:solidFill>
                      <a:srgbClr val="000000"/>
                    </a:solidFill>
                    <a:effectLst/>
                  </a:rPr>
                  <a:t> is the self-primitive impedance of conductor </a:t>
                </a:r>
                <a:r>
                  <a:rPr kumimoji="0" lang="en-US" altLang="en-US" sz="1800" b="0" i="1" u="none" strike="noStrike" cap="none" normalizeH="0" baseline="0" dirty="0">
                    <a:ln>
                      <a:noFill/>
                    </a:ln>
                    <a:solidFill>
                      <a:srgbClr val="000000"/>
                    </a:solidFill>
                    <a:effectLst/>
                  </a:rPr>
                  <a:t>i</a:t>
                </a:r>
                <a:r>
                  <a:rPr kumimoji="0" lang="en-US" altLang="en-US" sz="1800" b="0" i="0" u="none" strike="noStrike" cap="none" normalizeH="0" baseline="0" dirty="0">
                    <a:ln>
                      <a:noFill/>
                    </a:ln>
                    <a:solidFill>
                      <a:srgbClr val="000000"/>
                    </a:solidFill>
                    <a:effectLst/>
                  </a:rPr>
                  <a:t> (Ω/mile)</a:t>
                </a:r>
              </a:p>
              <a:p>
                <a:pPr lvl="0"/>
                <a14:m>
                  <m:oMath xmlns:m="http://schemas.openxmlformats.org/officeDocument/2006/math">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oMath>
                </a14:m>
                <a:r>
                  <a:rPr kumimoji="0" lang="en-US" altLang="en-US" sz="1800" b="0" i="0" u="none" strike="noStrike" cap="none" normalizeH="0" baseline="0" dirty="0">
                    <a:ln>
                      <a:noFill/>
                    </a:ln>
                    <a:solidFill>
                      <a:srgbClr val="000000"/>
                    </a:solidFill>
                    <a:effectLst/>
                  </a:rPr>
                  <a:t> is the mutual primitive impedance between conductors </a:t>
                </a:r>
                <a:r>
                  <a:rPr kumimoji="0" lang="en-US" altLang="en-US" sz="1800" b="0" i="1" u="none" strike="noStrike" cap="none" normalizeH="0" baseline="0" dirty="0">
                    <a:ln>
                      <a:noFill/>
                    </a:ln>
                    <a:solidFill>
                      <a:srgbClr val="000000"/>
                    </a:solidFill>
                    <a:effectLst/>
                  </a:rPr>
                  <a:t>i</a:t>
                </a:r>
                <a:r>
                  <a:rPr kumimoji="0" lang="en-US" altLang="en-US" sz="1800" b="0" i="0" u="none" strike="noStrike" cap="none" normalizeH="0" baseline="0" dirty="0">
                    <a:ln>
                      <a:noFill/>
                    </a:ln>
                    <a:solidFill>
                      <a:srgbClr val="000000"/>
                    </a:solidFill>
                    <a:effectLst/>
                  </a:rPr>
                  <a:t> and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(Ω/mile)</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r</a:t>
                </a:r>
                <a:r>
                  <a:rPr kumimoji="0" lang="en-US" altLang="en-US" sz="1800" b="0" i="1" u="none" strike="noStrike" cap="none" normalizeH="0" baseline="-3000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is the resistance of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(Ω/mile)</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ω = 2π</a:t>
                </a:r>
                <a:r>
                  <a:rPr kumimoji="0" lang="en-US" altLang="en-US" sz="1800" b="0" i="1" u="none" strike="noStrike" cap="none" normalizeH="0" baseline="0" dirty="0">
                    <a:ln>
                      <a:noFill/>
                    </a:ln>
                    <a:solidFill>
                      <a:srgbClr val="000000"/>
                    </a:solidFill>
                    <a:effectLst/>
                  </a:rPr>
                  <a:t>f</a:t>
                </a:r>
                <a:r>
                  <a:rPr kumimoji="0" lang="en-US" altLang="en-US" sz="1800" b="0" i="0" u="none" strike="noStrike" cap="none" normalizeH="0" baseline="0" dirty="0">
                    <a:ln>
                      <a:noFill/>
                    </a:ln>
                    <a:solidFill>
                      <a:srgbClr val="000000"/>
                    </a:solidFill>
                    <a:effectLst/>
                  </a:rPr>
                  <a:t> is the system angular frequency (rad/s)</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a:ln>
                      <a:noFill/>
                    </a:ln>
                    <a:solidFill>
                      <a:srgbClr val="000000"/>
                    </a:solidFill>
                    <a:effectLst/>
                  </a:rPr>
                  <a:t>G</a:t>
                </a:r>
                <a:r>
                  <a:rPr kumimoji="0" lang="en-US" altLang="en-US" sz="1800" b="0" i="0" u="none" strike="noStrike" cap="none" normalizeH="0" baseline="0" dirty="0">
                    <a:ln>
                      <a:noFill/>
                    </a:ln>
                    <a:solidFill>
                      <a:srgbClr val="000000"/>
                    </a:solidFill>
                    <a:effectLst/>
                  </a:rPr>
                  <a:t> = 0.1609347 × 10</a:t>
                </a:r>
                <a:r>
                  <a:rPr kumimoji="0" lang="en-US" altLang="en-US" sz="1800" b="0" i="0" u="none" strike="noStrike" cap="none" normalizeH="0" baseline="30000" dirty="0">
                    <a:ln>
                      <a:noFill/>
                    </a:ln>
                    <a:solidFill>
                      <a:srgbClr val="000000"/>
                    </a:solidFill>
                    <a:effectLst/>
                  </a:rPr>
                  <a:t>−3</a:t>
                </a:r>
                <a:r>
                  <a:rPr kumimoji="0" lang="en-US" altLang="en-US" sz="1800" b="0" i="0" u="none" strike="noStrike" cap="none" normalizeH="0" baseline="0" dirty="0">
                    <a:ln>
                      <a:noFill/>
                    </a:ln>
                    <a:solidFill>
                      <a:srgbClr val="000000"/>
                    </a:solidFill>
                    <a:effectLst/>
                  </a:rPr>
                  <a:t> Ω/mile</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RD</a:t>
                </a:r>
                <a:r>
                  <a:rPr kumimoji="0" lang="en-US" altLang="en-US" sz="1800" b="0" i="1" u="none" strike="noStrike" cap="none" normalizeH="0" baseline="-3000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is the radius of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GMR</a:t>
                </a:r>
                <a:r>
                  <a:rPr kumimoji="0" lang="en-US" altLang="en-US" sz="1800" b="0" i="1" u="none" strike="noStrike" cap="none" normalizeH="0" baseline="-3000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is the geometric mean radius of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a:t>
                </a:r>
              </a:p>
              <a:p>
                <a:pPr lvl="0"/>
                <a:r>
                  <a:rPr kumimoji="0" lang="en-US" altLang="en-US" sz="1800" b="0" i="1" u="none" strike="noStrike" cap="none" normalizeH="0" baseline="0" dirty="0">
                    <a:ln>
                      <a:noFill/>
                    </a:ln>
                    <a:solidFill>
                      <a:srgbClr val="000000"/>
                    </a:solidFill>
                    <a:effectLst/>
                  </a:rPr>
                  <a:t>f</a:t>
                </a:r>
                <a:r>
                  <a:rPr kumimoji="0" lang="en-US" altLang="en-US" sz="1800" b="0" i="0" u="none" strike="noStrike" cap="none" normalizeH="0" baseline="0" dirty="0">
                    <a:ln>
                      <a:noFill/>
                    </a:ln>
                    <a:solidFill>
                      <a:srgbClr val="000000"/>
                    </a:solidFill>
                    <a:effectLst/>
                  </a:rPr>
                  <a:t> is </a:t>
                </a:r>
                <a:r>
                  <a:rPr kumimoji="0" lang="en-US" altLang="en-US" sz="1800" b="0" i="0" u="none" strike="noStrike" cap="none" normalizeH="0" baseline="0" dirty="0" err="1">
                    <a:ln>
                      <a:noFill/>
                    </a:ln>
                    <a:solidFill>
                      <a:srgbClr val="000000"/>
                    </a:solidFill>
                    <a:effectLst/>
                  </a:rPr>
                  <a:t>th</a:t>
                </a:r>
                <a:r>
                  <a:rPr lang="en-US" altLang="en-US" sz="1800" dirty="0" err="1">
                    <a:solidFill>
                      <a:srgbClr val="000000"/>
                    </a:solidFill>
                  </a:rPr>
                  <a:t>where</a:t>
                </a:r>
                <a:r>
                  <a:rPr kumimoji="0" lang="en-US" altLang="en-US" sz="1800" b="0" i="0" u="none" strike="noStrike" cap="none" normalizeH="0" baseline="0" dirty="0" err="1">
                    <a:ln>
                      <a:noFill/>
                    </a:ln>
                    <a:solidFill>
                      <a:srgbClr val="000000"/>
                    </a:solidFill>
                    <a:effectLst/>
                  </a:rPr>
                  <a:t>e</a:t>
                </a:r>
                <a:r>
                  <a:rPr kumimoji="0" lang="en-US" altLang="en-US" sz="1800" b="0" i="0" u="none" strike="noStrike" cap="none" normalizeH="0" baseline="0" dirty="0">
                    <a:ln>
                      <a:noFill/>
                    </a:ln>
                    <a:solidFill>
                      <a:srgbClr val="000000"/>
                    </a:solidFill>
                    <a:effectLst/>
                  </a:rPr>
                  <a:t> system frequency (Hz)</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ρ is the resistivity of earth (Ω-m)</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D</a:t>
                </a:r>
                <a:r>
                  <a:rPr kumimoji="0" lang="en-US" altLang="en-US" sz="1800" b="0" i="1" u="none" strike="noStrike" cap="none" normalizeH="0" baseline="-30000" dirty="0" err="1">
                    <a:ln>
                      <a:noFill/>
                    </a:ln>
                    <a:solidFill>
                      <a:srgbClr val="000000"/>
                    </a:solidFill>
                    <a:effectLst/>
                  </a:rPr>
                  <a:t>ij</a:t>
                </a:r>
                <a:r>
                  <a:rPr kumimoji="0" lang="en-US" altLang="en-US" sz="1800" b="0" i="0" u="none" strike="noStrike" cap="none" normalizeH="0" baseline="0" dirty="0">
                    <a:ln>
                      <a:noFill/>
                    </a:ln>
                    <a:solidFill>
                      <a:srgbClr val="000000"/>
                    </a:solidFill>
                    <a:effectLst/>
                  </a:rPr>
                  <a:t> is the distance between conductors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and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 (see Fig.4)</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err="1">
                    <a:ln>
                      <a:noFill/>
                    </a:ln>
                    <a:solidFill>
                      <a:srgbClr val="000000"/>
                    </a:solidFill>
                    <a:effectLst/>
                  </a:rPr>
                  <a:t>S</a:t>
                </a:r>
                <a:r>
                  <a:rPr kumimoji="0" lang="en-US" altLang="en-US" sz="1800" b="0" i="1" u="none" strike="noStrike" cap="none" normalizeH="0" baseline="-30000" dirty="0" err="1">
                    <a:ln>
                      <a:noFill/>
                    </a:ln>
                    <a:solidFill>
                      <a:srgbClr val="000000"/>
                    </a:solidFill>
                    <a:effectLst/>
                  </a:rPr>
                  <a:t>ij</a:t>
                </a:r>
                <a:r>
                  <a:rPr kumimoji="0" lang="en-US" altLang="en-US" sz="1800" b="0" i="0" u="none" strike="noStrike" cap="none" normalizeH="0" baseline="0" dirty="0">
                    <a:ln>
                      <a:noFill/>
                    </a:ln>
                    <a:solidFill>
                      <a:srgbClr val="000000"/>
                    </a:solidFill>
                    <a:effectLst/>
                  </a:rPr>
                  <a:t> is the distance between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and image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a:t>
                </a:r>
                <a:r>
                  <a:rPr kumimoji="0" lang="en-US" altLang="en-US" sz="1800" b="0" i="0" u="none" strike="noStrike" cap="none" normalizeH="0" baseline="0" dirty="0" err="1">
                    <a:ln>
                      <a:noFill/>
                    </a:ln>
                    <a:solidFill>
                      <a:srgbClr val="000000"/>
                    </a:solidFill>
                    <a:effectLst/>
                  </a:rPr>
                  <a:t>ft</a:t>
                </a:r>
                <a:r>
                  <a:rPr kumimoji="0" lang="en-US" altLang="en-US" sz="1800" b="0" i="0" u="none" strike="noStrike" cap="none" normalizeH="0" baseline="0" dirty="0">
                    <a:ln>
                      <a:noFill/>
                    </a:ln>
                    <a:solidFill>
                      <a:srgbClr val="000000"/>
                    </a:solidFill>
                    <a:effectLst/>
                  </a:rPr>
                  <a:t>) (see Fig.4)</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err="1">
                    <a:ln>
                      <a:noFill/>
                    </a:ln>
                    <a:solidFill>
                      <a:srgbClr val="000000"/>
                    </a:solidFill>
                    <a:effectLst/>
                  </a:rPr>
                  <a:t>θ</a:t>
                </a:r>
                <a:r>
                  <a:rPr kumimoji="0" lang="en-US" altLang="en-US" sz="1800" b="0" i="1" u="none" strike="noStrike" cap="none" normalizeH="0" baseline="-30000" dirty="0" err="1">
                    <a:ln>
                      <a:noFill/>
                    </a:ln>
                    <a:solidFill>
                      <a:srgbClr val="000000"/>
                    </a:solidFill>
                    <a:effectLst/>
                  </a:rPr>
                  <a:t>ij</a:t>
                </a:r>
                <a:r>
                  <a:rPr kumimoji="0" lang="en-US" altLang="en-US" sz="1800" b="0" i="0" u="none" strike="noStrike" cap="none" normalizeH="0" baseline="0" dirty="0">
                    <a:ln>
                      <a:noFill/>
                    </a:ln>
                    <a:solidFill>
                      <a:srgbClr val="000000"/>
                    </a:solidFill>
                    <a:effectLst/>
                  </a:rPr>
                  <a:t> is the angle between a pair of lines drawn from conductor </a:t>
                </a:r>
                <a:r>
                  <a:rPr kumimoji="0" lang="en-US" altLang="en-US" sz="1800" b="0" i="1" u="none" strike="noStrike" cap="none" normalizeH="0" baseline="0" dirty="0" err="1">
                    <a:ln>
                      <a:noFill/>
                    </a:ln>
                    <a:solidFill>
                      <a:srgbClr val="000000"/>
                    </a:solidFill>
                    <a:effectLst/>
                  </a:rPr>
                  <a:t>i</a:t>
                </a:r>
                <a:r>
                  <a:rPr kumimoji="0" lang="en-US" altLang="en-US" sz="1800" b="0" i="0" u="none" strike="noStrike" cap="none" normalizeH="0" baseline="0" dirty="0">
                    <a:ln>
                      <a:noFill/>
                    </a:ln>
                    <a:solidFill>
                      <a:srgbClr val="000000"/>
                    </a:solidFill>
                    <a:effectLst/>
                  </a:rPr>
                  <a:t> to its own image and to the image of conductor </a:t>
                </a:r>
                <a:r>
                  <a:rPr kumimoji="0" lang="en-US" altLang="en-US" sz="1800" b="0" i="1" u="none" strike="noStrike" cap="none" normalizeH="0" baseline="0" dirty="0">
                    <a:ln>
                      <a:noFill/>
                    </a:ln>
                    <a:solidFill>
                      <a:srgbClr val="000000"/>
                    </a:solidFill>
                    <a:effectLst/>
                  </a:rPr>
                  <a:t>j</a:t>
                </a:r>
                <a:r>
                  <a:rPr kumimoji="0" lang="en-US" altLang="en-US" sz="1800" b="0" i="0" u="none" strike="noStrike" cap="none" normalizeH="0" baseline="0" dirty="0">
                    <a:ln>
                      <a:noFill/>
                    </a:ln>
                    <a:solidFill>
                      <a:srgbClr val="000000"/>
                    </a:solidFill>
                    <a:effectLst/>
                  </a:rPr>
                  <a:t> (see Fig.4)</a:t>
                </a:r>
              </a:p>
            </p:txBody>
          </p:sp>
        </mc:Choice>
        <mc:Fallback xmlns="">
          <p:sp>
            <p:nvSpPr>
              <p:cNvPr id="9" name="Rectangle 7">
                <a:extLst>
                  <a:ext uri="{FF2B5EF4-FFF2-40B4-BE49-F238E27FC236}">
                    <a16:creationId xmlns:a16="http://schemas.microsoft.com/office/drawing/2014/main" id="{E39D69F9-DEF7-4CB0-9593-7A9E751D2644}"/>
                  </a:ext>
                </a:extLst>
              </p:cNvPr>
              <p:cNvSpPr>
                <a:spLocks noRot="1" noChangeAspect="1" noMove="1" noResize="1" noEditPoints="1" noAdjustHandles="1" noChangeArrowheads="1" noChangeShapeType="1" noTextEdit="1"/>
              </p:cNvSpPr>
              <p:nvPr/>
            </p:nvSpPr>
            <p:spPr bwMode="auto">
              <a:xfrm>
                <a:off x="3376318" y="1057107"/>
                <a:ext cx="5691482" cy="5100627"/>
              </a:xfrm>
              <a:prstGeom prst="rect">
                <a:avLst/>
              </a:prstGeom>
              <a:blipFill>
                <a:blip r:embed="rId3"/>
                <a:stretch>
                  <a:fillRect l="-964" t="-119" r="-749" b="-14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78569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Modified Carson’s Equations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90600"/>
            <a:ext cx="8686800" cy="1569660"/>
          </a:xfrm>
          <a:prstGeom prst="rect">
            <a:avLst/>
          </a:prstGeom>
        </p:spPr>
        <p:txBody>
          <a:bodyPr wrap="square">
            <a:spAutoFit/>
          </a:bodyPr>
          <a:lstStyle/>
          <a:p>
            <a:pPr algn="just"/>
            <a:r>
              <a:rPr lang="en-US" dirty="0"/>
              <a:t>Only two approximations are made in deriving the “modified Carson's Equations.” These approximations involve the terms associated with </a:t>
            </a:r>
            <a:r>
              <a:rPr lang="en-US" i="1" dirty="0" err="1"/>
              <a:t>P</a:t>
            </a:r>
            <a:r>
              <a:rPr lang="en-US" i="1" baseline="-25000" dirty="0" err="1"/>
              <a:t>ij</a:t>
            </a:r>
            <a:r>
              <a:rPr lang="en-US" dirty="0"/>
              <a:t> and </a:t>
            </a:r>
            <a:r>
              <a:rPr lang="en-US" i="1" dirty="0" err="1"/>
              <a:t>Q</a:t>
            </a:r>
            <a:r>
              <a:rPr lang="en-US" i="1" baseline="-25000" dirty="0" err="1"/>
              <a:t>ij</a:t>
            </a:r>
            <a:r>
              <a:rPr lang="en-US" dirty="0"/>
              <a:t>. The approximations use only the first term of the variable </a:t>
            </a:r>
            <a:r>
              <a:rPr lang="en-US" i="1" dirty="0" err="1"/>
              <a:t>P</a:t>
            </a:r>
            <a:r>
              <a:rPr lang="en-US" i="1" baseline="-25000" dirty="0" err="1"/>
              <a:t>ij</a:t>
            </a:r>
            <a:r>
              <a:rPr lang="en-US" dirty="0"/>
              <a:t> and the first two terms of </a:t>
            </a:r>
            <a:r>
              <a:rPr lang="en-US" i="1" dirty="0" err="1"/>
              <a:t>Q</a:t>
            </a:r>
            <a:r>
              <a:rPr lang="en-US" i="1" baseline="-25000" dirty="0" err="1"/>
              <a:t>ij</a:t>
            </a:r>
            <a:r>
              <a:rPr lang="en-US" dirty="0"/>
              <a:t>:</a:t>
            </a:r>
          </a:p>
        </p:txBody>
      </p:sp>
      <p:sp>
        <p:nvSpPr>
          <p:cNvPr id="7" name="Rectangle 6"/>
          <p:cNvSpPr/>
          <p:nvPr/>
        </p:nvSpPr>
        <p:spPr>
          <a:xfrm>
            <a:off x="228600" y="3810000"/>
            <a:ext cx="8686800" cy="830997"/>
          </a:xfrm>
          <a:prstGeom prst="rect">
            <a:avLst/>
          </a:prstGeom>
        </p:spPr>
        <p:txBody>
          <a:bodyPr wrap="square">
            <a:spAutoFit/>
          </a:bodyPr>
          <a:lstStyle/>
          <a:p>
            <a:r>
              <a:rPr lang="en-US" dirty="0"/>
              <a:t>Using the approximations and assumptions the “modified Carson's equations” are</a:t>
            </a:r>
          </a:p>
        </p:txBody>
      </p:sp>
      <mc:AlternateContent xmlns:mc="http://schemas.openxmlformats.org/markup-compatibility/2006" xmlns:a14="http://schemas.microsoft.com/office/drawing/2010/main">
        <mc:Choice Requires="a14">
          <p:sp>
            <p:nvSpPr>
              <p:cNvPr id="8" name="TextBox 8">
                <a:extLst>
                  <a:ext uri="{FF2B5EF4-FFF2-40B4-BE49-F238E27FC236}">
                    <a16:creationId xmlns:a16="http://schemas.microsoft.com/office/drawing/2014/main" id="{D2CCC800-7F4E-4E78-A33C-C63A6697EE6A}"/>
                  </a:ext>
                </a:extLst>
              </p:cNvPr>
              <p:cNvSpPr txBox="1"/>
              <p:nvPr/>
            </p:nvSpPr>
            <p:spPr>
              <a:xfrm>
                <a:off x="4145793" y="2660114"/>
                <a:ext cx="852413"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𝜋</m:t>
                          </m:r>
                        </m:num>
                        <m:den>
                          <m:r>
                            <a:rPr lang="en-US" sz="2000" i="1">
                              <a:latin typeface="Cambria Math" panose="02040503050406030204" pitchFamily="18" charset="0"/>
                            </a:rPr>
                            <m:t>8</m:t>
                          </m:r>
                        </m:den>
                      </m:f>
                    </m:oMath>
                  </m:oMathPara>
                </a14:m>
                <a:endParaRPr lang="en-US" sz="2000" dirty="0"/>
              </a:p>
            </p:txBody>
          </p:sp>
        </mc:Choice>
        <mc:Fallback xmlns="">
          <p:sp>
            <p:nvSpPr>
              <p:cNvPr id="8" name="TextBox 8">
                <a:extLst>
                  <a:ext uri="{FF2B5EF4-FFF2-40B4-BE49-F238E27FC236}">
                    <a16:creationId xmlns:a16="http://schemas.microsoft.com/office/drawing/2014/main" id="{D2CCC800-7F4E-4E78-A33C-C63A6697EE6A}"/>
                  </a:ext>
                </a:extLst>
              </p:cNvPr>
              <p:cNvSpPr txBox="1">
                <a:spLocks noRot="1" noChangeAspect="1" noMove="1" noResize="1" noEditPoints="1" noAdjustHandles="1" noChangeArrowheads="1" noChangeShapeType="1" noTextEdit="1"/>
              </p:cNvSpPr>
              <p:nvPr/>
            </p:nvSpPr>
            <p:spPr>
              <a:xfrm>
                <a:off x="4145793" y="2660114"/>
                <a:ext cx="852413" cy="52501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1">
                <a:extLst>
                  <a:ext uri="{FF2B5EF4-FFF2-40B4-BE49-F238E27FC236}">
                    <a16:creationId xmlns:a16="http://schemas.microsoft.com/office/drawing/2014/main" id="{71AFCC70-85A2-42B5-A29E-0A4AFF0ABA74}"/>
                  </a:ext>
                </a:extLst>
              </p:cNvPr>
              <p:cNvSpPr txBox="1"/>
              <p:nvPr/>
            </p:nvSpPr>
            <p:spPr>
              <a:xfrm>
                <a:off x="3284409" y="3284984"/>
                <a:ext cx="3040191"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i="1">
                              <a:latin typeface="Cambria Math" panose="02040503050406030204" pitchFamily="18" charset="0"/>
                            </a:rPr>
                            <m:t>𝑖𝑗</m:t>
                          </m:r>
                        </m:sub>
                      </m:sSub>
                      <m:r>
                        <a:rPr lang="en-US" sz="2000" b="0" i="1" smtClean="0">
                          <a:latin typeface="Cambria Math" panose="02040503050406030204" pitchFamily="18" charset="0"/>
                        </a:rPr>
                        <m:t>=</m:t>
                      </m:r>
                      <m:func>
                        <m:funcPr>
                          <m:ctrlPr>
                            <a:rPr lang="en-US" sz="2000" i="1">
                              <a:latin typeface="Cambria Math" panose="02040503050406030204" pitchFamily="18" charset="0"/>
                            </a:rPr>
                          </m:ctrlPr>
                        </m:funcPr>
                        <m:fName>
                          <m:r>
                            <a:rPr lang="en-US" sz="2000" b="0" i="1" smtClean="0">
                              <a:latin typeface="Cambria Math" panose="02040503050406030204" pitchFamily="18" charset="0"/>
                            </a:rPr>
                            <m:t>−0.03860</m:t>
                          </m:r>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rPr>
                                <m:t>2</m:t>
                              </m:r>
                            </m:den>
                          </m:f>
                          <m:r>
                            <m:rPr>
                              <m:nor/>
                            </m:rPr>
                            <a:rPr lang="en-US" sz="2000" dirty="0"/>
                            <m:t> </m:t>
                          </m:r>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𝑘</m:t>
                                  </m:r>
                                </m:e>
                                <m:sub>
                                  <m:r>
                                    <a:rPr lang="en-US" sz="2000" i="1">
                                      <a:latin typeface="Cambria Math" panose="02040503050406030204" pitchFamily="18" charset="0"/>
                                      <a:ea typeface="Cambria Math" panose="02040503050406030204" pitchFamily="18" charset="0"/>
                                    </a:rPr>
                                    <m:t>𝑖𝑗</m:t>
                                  </m:r>
                                </m:sub>
                              </m:sSub>
                            </m:den>
                          </m:f>
                        </m:e>
                      </m:func>
                    </m:oMath>
                  </m:oMathPara>
                </a14:m>
                <a:endParaRPr lang="en-US" sz="2000" dirty="0"/>
              </a:p>
            </p:txBody>
          </p:sp>
        </mc:Choice>
        <mc:Fallback xmlns="">
          <p:sp>
            <p:nvSpPr>
              <p:cNvPr id="9" name="TextBox 11">
                <a:extLst>
                  <a:ext uri="{FF2B5EF4-FFF2-40B4-BE49-F238E27FC236}">
                    <a16:creationId xmlns:a16="http://schemas.microsoft.com/office/drawing/2014/main" id="{71AFCC70-85A2-42B5-A29E-0A4AFF0ABA74}"/>
                  </a:ext>
                </a:extLst>
              </p:cNvPr>
              <p:cNvSpPr txBox="1">
                <a:spLocks noRot="1" noChangeAspect="1" noMove="1" noResize="1" noEditPoints="1" noAdjustHandles="1" noChangeArrowheads="1" noChangeShapeType="1" noTextEdit="1"/>
              </p:cNvSpPr>
              <p:nvPr/>
            </p:nvSpPr>
            <p:spPr>
              <a:xfrm>
                <a:off x="3284409" y="3284984"/>
                <a:ext cx="3040191" cy="664990"/>
              </a:xfrm>
              <a:prstGeom prst="rect">
                <a:avLst/>
              </a:prstGeom>
              <a:blipFill>
                <a:blip r:embed="rId3"/>
                <a:stretch>
                  <a:fillRect/>
                </a:stretch>
              </a:blipFill>
            </p:spPr>
            <p:txBody>
              <a:bodyPr/>
              <a:lstStyle/>
              <a:p>
                <a:r>
                  <a:rPr lang="en-US">
                    <a:noFill/>
                  </a:rPr>
                  <a:t> </a:t>
                </a:r>
              </a:p>
            </p:txBody>
          </p:sp>
        </mc:Fallback>
      </mc:AlternateContent>
      <p:sp>
        <p:nvSpPr>
          <p:cNvPr id="10" name="TextBox 6">
            <a:extLst>
              <a:ext uri="{FF2B5EF4-FFF2-40B4-BE49-F238E27FC236}">
                <a16:creationId xmlns:a16="http://schemas.microsoft.com/office/drawing/2014/main" id="{9C562D13-5000-4E31-8B25-C1690BD099EE}"/>
              </a:ext>
            </a:extLst>
          </p:cNvPr>
          <p:cNvSpPr txBox="1"/>
          <p:nvPr/>
        </p:nvSpPr>
        <p:spPr>
          <a:xfrm>
            <a:off x="8280937" y="2711324"/>
            <a:ext cx="601447" cy="400110"/>
          </a:xfrm>
          <a:prstGeom prst="rect">
            <a:avLst/>
          </a:prstGeom>
          <a:noFill/>
        </p:spPr>
        <p:txBody>
          <a:bodyPr wrap="none" rtlCol="0">
            <a:spAutoFit/>
          </a:bodyPr>
          <a:lstStyle/>
          <a:p>
            <a:r>
              <a:rPr lang="en-US" sz="2000" dirty="0"/>
              <a:t>(26)</a:t>
            </a:r>
          </a:p>
        </p:txBody>
      </p:sp>
      <p:sp>
        <p:nvSpPr>
          <p:cNvPr id="11" name="TextBox 15">
            <a:extLst>
              <a:ext uri="{FF2B5EF4-FFF2-40B4-BE49-F238E27FC236}">
                <a16:creationId xmlns:a16="http://schemas.microsoft.com/office/drawing/2014/main" id="{A1290CD1-B557-4648-AD62-468373ABD482}"/>
              </a:ext>
            </a:extLst>
          </p:cNvPr>
          <p:cNvSpPr txBox="1"/>
          <p:nvPr/>
        </p:nvSpPr>
        <p:spPr>
          <a:xfrm>
            <a:off x="8280937" y="3396426"/>
            <a:ext cx="601447" cy="400110"/>
          </a:xfrm>
          <a:prstGeom prst="rect">
            <a:avLst/>
          </a:prstGeom>
          <a:noFill/>
        </p:spPr>
        <p:txBody>
          <a:bodyPr wrap="none" rtlCol="0">
            <a:spAutoFit/>
          </a:bodyPr>
          <a:lstStyle/>
          <a:p>
            <a:r>
              <a:rPr lang="en-US" sz="2000" dirty="0"/>
              <a:t>(27)</a:t>
            </a:r>
          </a:p>
        </p:txBody>
      </p:sp>
      <mc:AlternateContent xmlns:mc="http://schemas.openxmlformats.org/markup-compatibility/2006" xmlns:a14="http://schemas.microsoft.com/office/drawing/2010/main">
        <mc:Choice Requires="a14">
          <p:sp>
            <p:nvSpPr>
              <p:cNvPr id="12" name="TextBox 17">
                <a:extLst>
                  <a:ext uri="{FF2B5EF4-FFF2-40B4-BE49-F238E27FC236}">
                    <a16:creationId xmlns:a16="http://schemas.microsoft.com/office/drawing/2014/main" id="{A0D309A9-60F9-4A4A-A272-F8F0B49281BA}"/>
                  </a:ext>
                </a:extLst>
              </p:cNvPr>
              <p:cNvSpPr txBox="1"/>
              <p:nvPr/>
            </p:nvSpPr>
            <p:spPr>
              <a:xfrm>
                <a:off x="1697435" y="4723493"/>
                <a:ext cx="6214137"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+0.09530</m:t>
                    </m:r>
                    <m:r>
                      <a:rPr lang="en-US" sz="2000" i="1">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.93402</m:t>
                    </m:r>
                  </m:oMath>
                </a14:m>
                <a:r>
                  <a:rPr lang="en-US" sz="2000" dirty="0"/>
                  <a:t>) </a:t>
                </a:r>
                <a14:m>
                  <m:oMath xmlns:m="http://schemas.openxmlformats.org/officeDocument/2006/math">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a14:m>
                <a:endParaRPr lang="en-US" sz="2000" dirty="0"/>
              </a:p>
            </p:txBody>
          </p:sp>
        </mc:Choice>
        <mc:Fallback xmlns="">
          <p:sp>
            <p:nvSpPr>
              <p:cNvPr id="12" name="TextBox 17">
                <a:extLst>
                  <a:ext uri="{FF2B5EF4-FFF2-40B4-BE49-F238E27FC236}">
                    <a16:creationId xmlns:a16="http://schemas.microsoft.com/office/drawing/2014/main" id="{A0D309A9-60F9-4A4A-A272-F8F0B49281BA}"/>
                  </a:ext>
                </a:extLst>
              </p:cNvPr>
              <p:cNvSpPr txBox="1">
                <a:spLocks noRot="1" noChangeAspect="1" noMove="1" noResize="1" noEditPoints="1" noAdjustHandles="1" noChangeArrowheads="1" noChangeShapeType="1" noTextEdit="1"/>
              </p:cNvSpPr>
              <p:nvPr/>
            </p:nvSpPr>
            <p:spPr>
              <a:xfrm>
                <a:off x="1697435" y="4723493"/>
                <a:ext cx="6214137" cy="476221"/>
              </a:xfrm>
              <a:prstGeom prst="rect">
                <a:avLst/>
              </a:prstGeom>
              <a:blipFill>
                <a:blip r:embed="rId4"/>
                <a:stretch>
                  <a:fillRect l="-1373" t="-3846" r="-29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9">
                <a:extLst>
                  <a:ext uri="{FF2B5EF4-FFF2-40B4-BE49-F238E27FC236}">
                    <a16:creationId xmlns:a16="http://schemas.microsoft.com/office/drawing/2014/main" id="{A32C63BC-F1EC-431A-9EEC-16FF3EE4963F}"/>
                  </a:ext>
                </a:extLst>
              </p:cNvPr>
              <p:cNvSpPr txBox="1"/>
              <p:nvPr/>
            </p:nvSpPr>
            <p:spPr>
              <a:xfrm>
                <a:off x="1987425" y="5232572"/>
                <a:ext cx="5611793"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r>
                        <a:rPr lang="en-US" sz="2000" i="1">
                          <a:latin typeface="Cambria Math" panose="02040503050406030204" pitchFamily="18" charset="0"/>
                        </a:rPr>
                        <m:t>0.09530+</m:t>
                      </m:r>
                      <m:r>
                        <a:rPr lang="en-US" sz="2000" i="1">
                          <a:latin typeface="Cambria Math" panose="02040503050406030204" pitchFamily="18" charset="0"/>
                        </a:rPr>
                        <m:t>𝑗</m:t>
                      </m:r>
                      <m:r>
                        <a:rPr lang="en-US" sz="2000" i="1">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7.93402</m:t>
                      </m:r>
                      <m:r>
                        <m:rPr>
                          <m:nor/>
                        </m:rPr>
                        <a:rPr lang="en-US" sz="2000" dirty="0"/>
                        <m:t>)</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3" name="TextBox 19">
                <a:extLst>
                  <a:ext uri="{FF2B5EF4-FFF2-40B4-BE49-F238E27FC236}">
                    <a16:creationId xmlns:a16="http://schemas.microsoft.com/office/drawing/2014/main" id="{A32C63BC-F1EC-431A-9EEC-16FF3EE4963F}"/>
                  </a:ext>
                </a:extLst>
              </p:cNvPr>
              <p:cNvSpPr txBox="1">
                <a:spLocks noRot="1" noChangeAspect="1" noMove="1" noResize="1" noEditPoints="1" noAdjustHandles="1" noChangeArrowheads="1" noChangeShapeType="1" noTextEdit="1"/>
              </p:cNvSpPr>
              <p:nvPr/>
            </p:nvSpPr>
            <p:spPr>
              <a:xfrm>
                <a:off x="1987425" y="5232572"/>
                <a:ext cx="5611793" cy="664990"/>
              </a:xfrm>
              <a:prstGeom prst="rect">
                <a:avLst/>
              </a:prstGeom>
              <a:blipFill>
                <a:blip r:embed="rId5"/>
                <a:stretch>
                  <a:fillRect b="-917"/>
                </a:stretch>
              </a:blipFill>
            </p:spPr>
            <p:txBody>
              <a:bodyPr/>
              <a:lstStyle/>
              <a:p>
                <a:r>
                  <a:rPr lang="en-US">
                    <a:noFill/>
                  </a:rPr>
                  <a:t> </a:t>
                </a:r>
              </a:p>
            </p:txBody>
          </p:sp>
        </mc:Fallback>
      </mc:AlternateContent>
      <p:sp>
        <p:nvSpPr>
          <p:cNvPr id="14" name="TextBox 16">
            <a:extLst>
              <a:ext uri="{FF2B5EF4-FFF2-40B4-BE49-F238E27FC236}">
                <a16:creationId xmlns:a16="http://schemas.microsoft.com/office/drawing/2014/main" id="{5620B755-4AB5-49F4-87DE-8A2A1706CA4E}"/>
              </a:ext>
            </a:extLst>
          </p:cNvPr>
          <p:cNvSpPr txBox="1"/>
          <p:nvPr/>
        </p:nvSpPr>
        <p:spPr>
          <a:xfrm>
            <a:off x="8280938" y="4810872"/>
            <a:ext cx="601447" cy="400110"/>
          </a:xfrm>
          <a:prstGeom prst="rect">
            <a:avLst/>
          </a:prstGeom>
          <a:noFill/>
        </p:spPr>
        <p:txBody>
          <a:bodyPr wrap="none" rtlCol="0">
            <a:spAutoFit/>
          </a:bodyPr>
          <a:lstStyle/>
          <a:p>
            <a:r>
              <a:rPr lang="en-US" sz="2000" dirty="0"/>
              <a:t>(28)</a:t>
            </a:r>
          </a:p>
        </p:txBody>
      </p:sp>
      <p:sp>
        <p:nvSpPr>
          <p:cNvPr id="15" name="TextBox 18">
            <a:extLst>
              <a:ext uri="{FF2B5EF4-FFF2-40B4-BE49-F238E27FC236}">
                <a16:creationId xmlns:a16="http://schemas.microsoft.com/office/drawing/2014/main" id="{04B2DC84-1F87-4563-BDD2-3750ED2C4582}"/>
              </a:ext>
            </a:extLst>
          </p:cNvPr>
          <p:cNvSpPr txBox="1"/>
          <p:nvPr/>
        </p:nvSpPr>
        <p:spPr>
          <a:xfrm>
            <a:off x="8280937" y="5328320"/>
            <a:ext cx="601447" cy="400110"/>
          </a:xfrm>
          <a:prstGeom prst="rect">
            <a:avLst/>
          </a:prstGeom>
          <a:noFill/>
        </p:spPr>
        <p:txBody>
          <a:bodyPr wrap="none" rtlCol="0">
            <a:spAutoFit/>
          </a:bodyPr>
          <a:lstStyle/>
          <a:p>
            <a:r>
              <a:rPr lang="en-US" sz="2000" dirty="0"/>
              <a:t>(29)</a:t>
            </a:r>
          </a:p>
        </p:txBody>
      </p:sp>
    </p:spTree>
    <p:extLst>
      <p:ext uri="{BB962C8B-B14F-4D97-AF65-F5344CB8AC3E}">
        <p14:creationId xmlns:p14="http://schemas.microsoft.com/office/powerpoint/2010/main" val="344079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Modified Carson’s Equations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2971800"/>
            <a:ext cx="8534400" cy="2123658"/>
          </a:xfrm>
          <a:prstGeom prst="rect">
            <a:avLst/>
          </a:prstGeom>
        </p:spPr>
        <p:txBody>
          <a:bodyPr wrap="square">
            <a:spAutoFit/>
          </a:bodyPr>
          <a:lstStyle/>
          <a:p>
            <a:pPr algn="just"/>
            <a:r>
              <a:rPr lang="en-US" sz="2200" dirty="0"/>
              <a:t>It will be recalled that Equations (18) and (19) could not be used because the resistance of dirt, the GMR of dirt, and the various distances from conductors to dirt were not known. A comparison of Equations (18) and (19) to Equations (28) and (29) demonstrates that the modified Carson's equations have defined the missing parameters. A comparison of the two sets of equations shows that</a:t>
            </a:r>
          </a:p>
        </p:txBody>
      </p:sp>
      <p:sp>
        <p:nvSpPr>
          <p:cNvPr id="7" name="TextBox 16">
            <a:extLst>
              <a:ext uri="{FF2B5EF4-FFF2-40B4-BE49-F238E27FC236}">
                <a16:creationId xmlns:a16="http://schemas.microsoft.com/office/drawing/2014/main" id="{F37DC629-3103-4731-963F-234DB82CE2FD}"/>
              </a:ext>
            </a:extLst>
          </p:cNvPr>
          <p:cNvSpPr txBox="1"/>
          <p:nvPr/>
        </p:nvSpPr>
        <p:spPr>
          <a:xfrm>
            <a:off x="8075735" y="1879587"/>
            <a:ext cx="611065" cy="400110"/>
          </a:xfrm>
          <a:prstGeom prst="rect">
            <a:avLst/>
          </a:prstGeom>
          <a:noFill/>
        </p:spPr>
        <p:txBody>
          <a:bodyPr wrap="none" rtlCol="0">
            <a:spAutoFit/>
          </a:bodyPr>
          <a:lstStyle/>
          <a:p>
            <a:r>
              <a:rPr lang="en-US" sz="2000" dirty="0">
                <a:solidFill>
                  <a:srgbClr val="FF0000"/>
                </a:solidFill>
              </a:rPr>
              <a:t>(28)</a:t>
            </a:r>
          </a:p>
        </p:txBody>
      </p:sp>
      <mc:AlternateContent xmlns:mc="http://schemas.openxmlformats.org/markup-compatibility/2006" xmlns:a14="http://schemas.microsoft.com/office/drawing/2010/main">
        <mc:Choice Requires="a14">
          <p:sp>
            <p:nvSpPr>
              <p:cNvPr id="8" name="TextBox 17">
                <a:extLst>
                  <a:ext uri="{FF2B5EF4-FFF2-40B4-BE49-F238E27FC236}">
                    <a16:creationId xmlns:a16="http://schemas.microsoft.com/office/drawing/2014/main" id="{D9482790-55DC-4FBB-8670-F277A9698B27}"/>
                  </a:ext>
                </a:extLst>
              </p:cNvPr>
              <p:cNvSpPr txBox="1"/>
              <p:nvPr/>
            </p:nvSpPr>
            <p:spPr>
              <a:xfrm>
                <a:off x="1243544" y="1914176"/>
                <a:ext cx="6199711"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solidFill>
                              <a:srgbClr val="FF0000"/>
                            </a:solidFill>
                            <a:latin typeface="Cambria Math" panose="02040503050406030204" pitchFamily="18" charset="0"/>
                          </a:rPr>
                        </m:ctrlPr>
                      </m:acc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𝑧</m:t>
                            </m:r>
                          </m:e>
                          <m:sub>
                            <m:r>
                              <a:rPr lang="en-US" sz="2000" i="1">
                                <a:solidFill>
                                  <a:srgbClr val="FF0000"/>
                                </a:solidFill>
                                <a:latin typeface="Cambria Math" panose="02040503050406030204" pitchFamily="18" charset="0"/>
                              </a:rPr>
                              <m:t>𝑖𝑖</m:t>
                            </m:r>
                          </m:sub>
                        </m:sSub>
                      </m:e>
                    </m:acc>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𝑟</m:t>
                        </m:r>
                      </m:e>
                      <m:sub>
                        <m:r>
                          <a:rPr lang="en-US" sz="2000" b="0" i="1" smtClean="0">
                            <a:solidFill>
                              <a:srgbClr val="FF0000"/>
                            </a:solidFill>
                            <a:latin typeface="Cambria Math" panose="02040503050406030204" pitchFamily="18" charset="0"/>
                          </a:rPr>
                          <m:t>𝑖</m:t>
                        </m:r>
                      </m:sub>
                    </m:sSub>
                    <m:r>
                      <a:rPr lang="en-US" sz="2000" b="0" i="1" smtClean="0">
                        <a:solidFill>
                          <a:srgbClr val="FF0000"/>
                        </a:solidFill>
                        <a:latin typeface="Cambria Math" panose="02040503050406030204" pitchFamily="18" charset="0"/>
                      </a:rPr>
                      <m:t>+0.09530</m:t>
                    </m:r>
                    <m:r>
                      <a:rPr lang="en-US" sz="2000" i="1">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𝑗</m:t>
                    </m:r>
                    <m:r>
                      <a:rPr lang="en-US" sz="2000" b="0" i="1" smtClean="0">
                        <a:solidFill>
                          <a:srgbClr val="FF0000"/>
                        </a:solidFill>
                        <a:latin typeface="Cambria Math" panose="02040503050406030204" pitchFamily="18" charset="0"/>
                      </a:rPr>
                      <m:t>0.12134(</m:t>
                    </m:r>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ln</m:t>
                        </m:r>
                      </m:fName>
                      <m:e>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𝐺𝑀𝑅</m:t>
                                </m:r>
                              </m:e>
                              <m:sub>
                                <m:r>
                                  <a:rPr lang="en-US" sz="2000" i="1">
                                    <a:solidFill>
                                      <a:srgbClr val="FF0000"/>
                                    </a:solidFill>
                                    <a:latin typeface="Cambria Math" panose="02040503050406030204" pitchFamily="18" charset="0"/>
                                    <a:ea typeface="Cambria Math" panose="02040503050406030204" pitchFamily="18" charset="0"/>
                                  </a:rPr>
                                  <m:t>𝑖</m:t>
                                </m:r>
                              </m:sub>
                            </m:sSub>
                          </m:den>
                        </m:f>
                      </m:e>
                    </m:func>
                    <m:r>
                      <a:rPr lang="en-US" sz="2000" b="0" i="1" smtClean="0">
                        <a:solidFill>
                          <a:srgbClr val="FF0000"/>
                        </a:solidFill>
                        <a:latin typeface="Cambria Math" panose="02040503050406030204" pitchFamily="18" charset="0"/>
                        <a:ea typeface="Cambria Math" panose="02040503050406030204" pitchFamily="18" charset="0"/>
                      </a:rPr>
                      <m:t>+</m:t>
                    </m:r>
                    <m:r>
                      <a:rPr lang="en-US" sz="2000" i="1" smtClean="0">
                        <a:solidFill>
                          <a:srgbClr val="FF0000"/>
                        </a:solidFill>
                        <a:latin typeface="Cambria Math" panose="02040503050406030204" pitchFamily="18" charset="0"/>
                      </a:rPr>
                      <m:t>7</m:t>
                    </m:r>
                    <m:r>
                      <a:rPr lang="en-US" sz="2000" b="0" i="1" smtClean="0">
                        <a:solidFill>
                          <a:srgbClr val="FF0000"/>
                        </a:solidFill>
                        <a:latin typeface="Cambria Math" panose="02040503050406030204" pitchFamily="18" charset="0"/>
                      </a:rPr>
                      <m:t>.93402</m:t>
                    </m:r>
                  </m:oMath>
                </a14:m>
                <a:r>
                  <a:rPr lang="en-US" sz="2000" dirty="0">
                    <a:solidFill>
                      <a:srgbClr val="FF0000"/>
                    </a:solidFill>
                  </a:rPr>
                  <a:t>) </a:t>
                </a:r>
                <a14:m>
                  <m:oMath xmlns:m="http://schemas.openxmlformats.org/officeDocument/2006/math">
                    <m:r>
                      <m:rPr>
                        <m:sty m:val="p"/>
                      </m:rPr>
                      <a:rPr lang="el-GR" sz="2000" i="1" dirty="0">
                        <a:solidFill>
                          <a:srgbClr val="FF0000"/>
                        </a:solidFill>
                        <a:latin typeface="Cambria Math" panose="02040503050406030204" pitchFamily="18" charset="0"/>
                        <a:ea typeface="Cambria Math" panose="02040503050406030204" pitchFamily="18" charset="0"/>
                      </a:rPr>
                      <m:t>Ω</m:t>
                    </m:r>
                    <m:r>
                      <m:rPr>
                        <m:nor/>
                      </m:rPr>
                      <a:rPr lang="en-US" sz="2000" dirty="0">
                        <a:solidFill>
                          <a:srgbClr val="FF0000"/>
                        </a:solidFill>
                      </a:rPr>
                      <m:t>/</m:t>
                    </m:r>
                    <m:r>
                      <m:rPr>
                        <m:nor/>
                      </m:rPr>
                      <a:rPr lang="en-US" sz="2000" dirty="0">
                        <a:solidFill>
                          <a:srgbClr val="FF0000"/>
                        </a:solidFill>
                      </a:rPr>
                      <m:t>mile</m:t>
                    </m:r>
                  </m:oMath>
                </a14:m>
                <a:endParaRPr lang="en-US" sz="2000" dirty="0">
                  <a:solidFill>
                    <a:srgbClr val="FF0000"/>
                  </a:solidFill>
                </a:endParaRPr>
              </a:p>
            </p:txBody>
          </p:sp>
        </mc:Choice>
        <mc:Fallback xmlns="">
          <p:sp>
            <p:nvSpPr>
              <p:cNvPr id="8" name="TextBox 17">
                <a:extLst>
                  <a:ext uri="{FF2B5EF4-FFF2-40B4-BE49-F238E27FC236}">
                    <a16:creationId xmlns:a16="http://schemas.microsoft.com/office/drawing/2014/main" id="{D9482790-55DC-4FBB-8670-F277A9698B27}"/>
                  </a:ext>
                </a:extLst>
              </p:cNvPr>
              <p:cNvSpPr txBox="1">
                <a:spLocks noRot="1" noChangeAspect="1" noMove="1" noResize="1" noEditPoints="1" noAdjustHandles="1" noChangeArrowheads="1" noChangeShapeType="1" noTextEdit="1"/>
              </p:cNvSpPr>
              <p:nvPr/>
            </p:nvSpPr>
            <p:spPr>
              <a:xfrm>
                <a:off x="1243544" y="1914176"/>
                <a:ext cx="6199711" cy="476221"/>
              </a:xfrm>
              <a:prstGeom prst="rect">
                <a:avLst/>
              </a:prstGeom>
              <a:blipFill>
                <a:blip r:embed="rId2"/>
                <a:stretch>
                  <a:fillRect l="-1475" t="-3846" r="-492" b="-12821"/>
                </a:stretch>
              </a:blipFill>
            </p:spPr>
            <p:txBody>
              <a:bodyPr/>
              <a:lstStyle/>
              <a:p>
                <a:r>
                  <a:rPr lang="en-US">
                    <a:noFill/>
                  </a:rPr>
                  <a:t> </a:t>
                </a:r>
              </a:p>
            </p:txBody>
          </p:sp>
        </mc:Fallback>
      </mc:AlternateContent>
      <p:sp>
        <p:nvSpPr>
          <p:cNvPr id="9" name="TextBox 18">
            <a:extLst>
              <a:ext uri="{FF2B5EF4-FFF2-40B4-BE49-F238E27FC236}">
                <a16:creationId xmlns:a16="http://schemas.microsoft.com/office/drawing/2014/main" id="{7E6FD2F1-B259-40E9-B92F-B8AD21C257CA}"/>
              </a:ext>
            </a:extLst>
          </p:cNvPr>
          <p:cNvSpPr txBox="1"/>
          <p:nvPr/>
        </p:nvSpPr>
        <p:spPr>
          <a:xfrm>
            <a:off x="8075735" y="2569376"/>
            <a:ext cx="611065" cy="400110"/>
          </a:xfrm>
          <a:prstGeom prst="rect">
            <a:avLst/>
          </a:prstGeom>
          <a:noFill/>
        </p:spPr>
        <p:txBody>
          <a:bodyPr wrap="none" rtlCol="0">
            <a:spAutoFit/>
          </a:bodyPr>
          <a:lstStyle/>
          <a:p>
            <a:r>
              <a:rPr lang="en-US" sz="2000" dirty="0">
                <a:solidFill>
                  <a:srgbClr val="FF0000"/>
                </a:solidFill>
              </a:rPr>
              <a:t>(29)</a:t>
            </a:r>
          </a:p>
        </p:txBody>
      </p:sp>
      <mc:AlternateContent xmlns:mc="http://schemas.openxmlformats.org/markup-compatibility/2006" xmlns:a14="http://schemas.microsoft.com/office/drawing/2010/main">
        <mc:Choice Requires="a14">
          <p:sp>
            <p:nvSpPr>
              <p:cNvPr id="10" name="TextBox 19">
                <a:extLst>
                  <a:ext uri="{FF2B5EF4-FFF2-40B4-BE49-F238E27FC236}">
                    <a16:creationId xmlns:a16="http://schemas.microsoft.com/office/drawing/2014/main" id="{D69709CF-FC47-4601-812A-EC01380B479E}"/>
                  </a:ext>
                </a:extLst>
              </p:cNvPr>
              <p:cNvSpPr txBox="1"/>
              <p:nvPr/>
            </p:nvSpPr>
            <p:spPr>
              <a:xfrm>
                <a:off x="1697117" y="2441406"/>
                <a:ext cx="5597366"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rgbClr val="FF0000"/>
                              </a:solidFill>
                              <a:latin typeface="Cambria Math" panose="02040503050406030204" pitchFamily="18" charset="0"/>
                            </a:rPr>
                          </m:ctrlPr>
                        </m:acc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𝑧</m:t>
                              </m:r>
                            </m:e>
                            <m:sub>
                              <m:r>
                                <a:rPr lang="en-US" sz="2000" i="1">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𝑗</m:t>
                              </m:r>
                            </m:sub>
                          </m:sSub>
                        </m:e>
                      </m:acc>
                      <m:r>
                        <a:rPr lang="en-US" sz="2000" b="0" i="1" smtClean="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0.09530+</m:t>
                      </m:r>
                      <m:r>
                        <a:rPr lang="en-US" sz="2000" i="1">
                          <a:solidFill>
                            <a:srgbClr val="FF0000"/>
                          </a:solidFill>
                          <a:latin typeface="Cambria Math" panose="02040503050406030204" pitchFamily="18" charset="0"/>
                        </a:rPr>
                        <m:t>𝑗</m:t>
                      </m:r>
                      <m:r>
                        <a:rPr lang="en-US" sz="2000" i="1">
                          <a:solidFill>
                            <a:srgbClr val="FF0000"/>
                          </a:solidFill>
                          <a:latin typeface="Cambria Math" panose="02040503050406030204" pitchFamily="18" charset="0"/>
                        </a:rPr>
                        <m:t>0.12134(</m:t>
                      </m:r>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panose="02040503050406030204" pitchFamily="18" charset="0"/>
                            </a:rPr>
                            <m:t>ln</m:t>
                          </m:r>
                        </m:fName>
                        <m:e>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𝐷</m:t>
                                  </m:r>
                                </m:e>
                                <m:sub>
                                  <m:r>
                                    <a:rPr lang="en-US" sz="2000" i="1">
                                      <a:solidFill>
                                        <a:srgbClr val="FF0000"/>
                                      </a:solidFill>
                                      <a:latin typeface="Cambria Math" panose="02040503050406030204" pitchFamily="18" charset="0"/>
                                      <a:ea typeface="Cambria Math" panose="02040503050406030204" pitchFamily="18" charset="0"/>
                                    </a:rPr>
                                    <m:t>𝑖</m:t>
                                  </m:r>
                                  <m:r>
                                    <a:rPr lang="en-US" sz="2000" b="0" i="1" smtClean="0">
                                      <a:solidFill>
                                        <a:srgbClr val="FF0000"/>
                                      </a:solidFill>
                                      <a:latin typeface="Cambria Math" panose="02040503050406030204" pitchFamily="18" charset="0"/>
                                      <a:ea typeface="Cambria Math" panose="02040503050406030204" pitchFamily="18" charset="0"/>
                                    </a:rPr>
                                    <m:t>𝑗</m:t>
                                  </m:r>
                                </m:sub>
                              </m:sSub>
                            </m:den>
                          </m:f>
                        </m:e>
                      </m:func>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7.93402</m:t>
                      </m:r>
                      <m:r>
                        <m:rPr>
                          <m:nor/>
                        </m:rPr>
                        <a:rPr lang="en-US" sz="2000" dirty="0">
                          <a:solidFill>
                            <a:srgbClr val="FF0000"/>
                          </a:solidFill>
                        </a:rPr>
                        <m:t>)</m:t>
                      </m:r>
                      <m:r>
                        <m:rPr>
                          <m:sty m:val="p"/>
                        </m:rPr>
                        <a:rPr lang="el-GR" sz="2000" i="1" dirty="0">
                          <a:solidFill>
                            <a:srgbClr val="FF0000"/>
                          </a:solidFill>
                          <a:latin typeface="Cambria Math" panose="02040503050406030204" pitchFamily="18" charset="0"/>
                          <a:ea typeface="Cambria Math" panose="02040503050406030204" pitchFamily="18" charset="0"/>
                        </a:rPr>
                        <m:t>Ω</m:t>
                      </m:r>
                      <m:r>
                        <m:rPr>
                          <m:nor/>
                        </m:rPr>
                        <a:rPr lang="en-US" sz="2000" dirty="0">
                          <a:solidFill>
                            <a:srgbClr val="FF0000"/>
                          </a:solidFill>
                        </a:rPr>
                        <m:t>/</m:t>
                      </m:r>
                      <m:r>
                        <m:rPr>
                          <m:nor/>
                        </m:rPr>
                        <a:rPr lang="en-US" sz="2000" dirty="0">
                          <a:solidFill>
                            <a:srgbClr val="FF0000"/>
                          </a:solidFill>
                        </a:rPr>
                        <m:t>mile</m:t>
                      </m:r>
                    </m:oMath>
                  </m:oMathPara>
                </a14:m>
                <a:endParaRPr lang="en-US" sz="2000" dirty="0">
                  <a:solidFill>
                    <a:srgbClr val="FF0000"/>
                  </a:solidFill>
                </a:endParaRPr>
              </a:p>
            </p:txBody>
          </p:sp>
        </mc:Choice>
        <mc:Fallback xmlns="">
          <p:sp>
            <p:nvSpPr>
              <p:cNvPr id="10" name="TextBox 19">
                <a:extLst>
                  <a:ext uri="{FF2B5EF4-FFF2-40B4-BE49-F238E27FC236}">
                    <a16:creationId xmlns:a16="http://schemas.microsoft.com/office/drawing/2014/main" id="{D69709CF-FC47-4601-812A-EC01380B479E}"/>
                  </a:ext>
                </a:extLst>
              </p:cNvPr>
              <p:cNvSpPr txBox="1">
                <a:spLocks noRot="1" noChangeAspect="1" noMove="1" noResize="1" noEditPoints="1" noAdjustHandles="1" noChangeArrowheads="1" noChangeShapeType="1" noTextEdit="1"/>
              </p:cNvSpPr>
              <p:nvPr/>
            </p:nvSpPr>
            <p:spPr>
              <a:xfrm>
                <a:off x="1697117" y="2441406"/>
                <a:ext cx="5597366" cy="664990"/>
              </a:xfrm>
              <a:prstGeom prst="rect">
                <a:avLst/>
              </a:prstGeom>
              <a:blipFill>
                <a:blip r:embed="rId3"/>
                <a:stretch>
                  <a:fillRect/>
                </a:stretch>
              </a:blipFill>
            </p:spPr>
            <p:txBody>
              <a:bodyPr/>
              <a:lstStyle/>
              <a:p>
                <a:r>
                  <a:rPr lang="en-US">
                    <a:noFill/>
                  </a:rPr>
                  <a:t> </a:t>
                </a:r>
              </a:p>
            </p:txBody>
          </p:sp>
        </mc:Fallback>
      </mc:AlternateContent>
      <p:sp>
        <p:nvSpPr>
          <p:cNvPr id="11" name="TextBox 24">
            <a:extLst>
              <a:ext uri="{FF2B5EF4-FFF2-40B4-BE49-F238E27FC236}">
                <a16:creationId xmlns:a16="http://schemas.microsoft.com/office/drawing/2014/main" id="{1719FCF0-4132-44F6-BF52-D7A2189B48EA}"/>
              </a:ext>
            </a:extLst>
          </p:cNvPr>
          <p:cNvSpPr txBox="1"/>
          <p:nvPr/>
        </p:nvSpPr>
        <p:spPr>
          <a:xfrm>
            <a:off x="8055017" y="816436"/>
            <a:ext cx="611065" cy="400110"/>
          </a:xfrm>
          <a:prstGeom prst="rect">
            <a:avLst/>
          </a:prstGeom>
          <a:noFill/>
        </p:spPr>
        <p:txBody>
          <a:bodyPr wrap="none" rtlCol="0">
            <a:spAutoFit/>
          </a:bodyPr>
          <a:lstStyle/>
          <a:p>
            <a:r>
              <a:rPr lang="en-US" sz="2000" dirty="0"/>
              <a:t>(18)</a:t>
            </a:r>
          </a:p>
        </p:txBody>
      </p:sp>
      <mc:AlternateContent xmlns:mc="http://schemas.openxmlformats.org/markup-compatibility/2006" xmlns:a14="http://schemas.microsoft.com/office/drawing/2010/main">
        <mc:Choice Requires="a14">
          <p:sp>
            <p:nvSpPr>
              <p:cNvPr id="12" name="TextBox 25">
                <a:extLst>
                  <a:ext uri="{FF2B5EF4-FFF2-40B4-BE49-F238E27FC236}">
                    <a16:creationId xmlns:a16="http://schemas.microsoft.com/office/drawing/2014/main" id="{B4008FBE-B35E-4151-9572-F0BD6C6FB2DB}"/>
                  </a:ext>
                </a:extLst>
              </p:cNvPr>
              <p:cNvSpPr txBox="1"/>
              <p:nvPr/>
            </p:nvSpPr>
            <p:spPr>
              <a:xfrm>
                <a:off x="1986427" y="823267"/>
                <a:ext cx="5018746" cy="497637"/>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𝑖</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𝑖𝑑</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𝑗</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12" name="TextBox 25">
                <a:extLst>
                  <a:ext uri="{FF2B5EF4-FFF2-40B4-BE49-F238E27FC236}">
                    <a16:creationId xmlns:a16="http://schemas.microsoft.com/office/drawing/2014/main" id="{B4008FBE-B35E-4151-9572-F0BD6C6FB2DB}"/>
                  </a:ext>
                </a:extLst>
              </p:cNvPr>
              <p:cNvSpPr txBox="1">
                <a:spLocks noRot="1" noChangeAspect="1" noMove="1" noResize="1" noEditPoints="1" noAdjustHandles="1" noChangeArrowheads="1" noChangeShapeType="1" noTextEdit="1"/>
              </p:cNvSpPr>
              <p:nvPr/>
            </p:nvSpPr>
            <p:spPr>
              <a:xfrm>
                <a:off x="1986427" y="823267"/>
                <a:ext cx="5018746" cy="497637"/>
              </a:xfrm>
              <a:prstGeom prst="rect">
                <a:avLst/>
              </a:prstGeom>
              <a:blipFill>
                <a:blip r:embed="rId4"/>
                <a:stretch>
                  <a:fillRect r="-2187" b="-8537"/>
                </a:stretch>
              </a:blipFill>
            </p:spPr>
            <p:txBody>
              <a:bodyPr/>
              <a:lstStyle/>
              <a:p>
                <a:r>
                  <a:rPr lang="en-US">
                    <a:noFill/>
                  </a:rPr>
                  <a:t> </a:t>
                </a:r>
              </a:p>
            </p:txBody>
          </p:sp>
        </mc:Fallback>
      </mc:AlternateContent>
      <p:sp>
        <p:nvSpPr>
          <p:cNvPr id="13" name="TextBox 26">
            <a:extLst>
              <a:ext uri="{FF2B5EF4-FFF2-40B4-BE49-F238E27FC236}">
                <a16:creationId xmlns:a16="http://schemas.microsoft.com/office/drawing/2014/main" id="{59D24004-B37B-4E43-BF0E-F576EF3E48BE}"/>
              </a:ext>
            </a:extLst>
          </p:cNvPr>
          <p:cNvSpPr txBox="1"/>
          <p:nvPr/>
        </p:nvSpPr>
        <p:spPr>
          <a:xfrm>
            <a:off x="8059967" y="1366053"/>
            <a:ext cx="611065" cy="400110"/>
          </a:xfrm>
          <a:prstGeom prst="rect">
            <a:avLst/>
          </a:prstGeom>
          <a:noFill/>
        </p:spPr>
        <p:txBody>
          <a:bodyPr wrap="none" rtlCol="0">
            <a:spAutoFit/>
          </a:bodyPr>
          <a:lstStyle/>
          <a:p>
            <a:r>
              <a:rPr lang="en-US" sz="2000" dirty="0"/>
              <a:t>(19)</a:t>
            </a:r>
          </a:p>
        </p:txBody>
      </p:sp>
      <mc:AlternateContent xmlns:mc="http://schemas.openxmlformats.org/markup-compatibility/2006" xmlns:a14="http://schemas.microsoft.com/office/drawing/2010/main">
        <mc:Choice Requires="a14">
          <p:sp>
            <p:nvSpPr>
              <p:cNvPr id="14" name="TextBox 29">
                <a:extLst>
                  <a:ext uri="{FF2B5EF4-FFF2-40B4-BE49-F238E27FC236}">
                    <a16:creationId xmlns:a16="http://schemas.microsoft.com/office/drawing/2014/main" id="{47AFABE2-2368-42E1-A960-8FCF63AD7934}"/>
                  </a:ext>
                </a:extLst>
              </p:cNvPr>
              <p:cNvSpPr txBox="1"/>
              <p:nvPr/>
            </p:nvSpPr>
            <p:spPr>
              <a:xfrm>
                <a:off x="2316806" y="1397570"/>
                <a:ext cx="4357988" cy="528606"/>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i="1">
                        <a:latin typeface="Cambria Math" panose="02040503050406030204" pitchFamily="18" charset="0"/>
                      </a:rPr>
                      <m:t>+</m:t>
                    </m:r>
                    <m:r>
                      <m:rPr>
                        <m:nor/>
                      </m:rPr>
                      <a:rPr lang="en-US" sz="2000" b="0" i="0" smtClean="0">
                        <a:latin typeface="Cambria Math" panose="02040503050406030204" pitchFamily="18" charset="0"/>
                      </a:rPr>
                      <m:t>j</m:t>
                    </m:r>
                    <m:r>
                      <m:rPr>
                        <m:nor/>
                      </m:rPr>
                      <a:rPr lang="en-US" sz="2000" dirty="0">
                        <a:ea typeface="Cambria Math" panose="02040503050406030204" pitchFamily="18" charset="0"/>
                      </a:rPr>
                      <m:t>0</m:t>
                    </m:r>
                    <m:r>
                      <a:rPr lang="en-US" sz="2000">
                        <a:latin typeface="Cambria Math" panose="02040503050406030204" pitchFamily="18" charset="0"/>
                        <a:ea typeface="Cambria Math" panose="02040503050406030204" pitchFamily="18" charset="0"/>
                      </a:rPr>
                      <m:t>.12134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𝑑𝑗</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𝑑</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𝑑</m:t>
                                </m:r>
                              </m:sub>
                            </m:sSub>
                          </m:den>
                        </m:f>
                      </m:e>
                    </m:func>
                  </m:oMath>
                </a14:m>
                <a:r>
                  <a:rPr lang="en-US" sz="2000" dirty="0"/>
                  <a:t>)</a:t>
                </a:r>
              </a:p>
            </p:txBody>
          </p:sp>
        </mc:Choice>
        <mc:Fallback xmlns="">
          <p:sp>
            <p:nvSpPr>
              <p:cNvPr id="14" name="TextBox 29">
                <a:extLst>
                  <a:ext uri="{FF2B5EF4-FFF2-40B4-BE49-F238E27FC236}">
                    <a16:creationId xmlns:a16="http://schemas.microsoft.com/office/drawing/2014/main" id="{47AFABE2-2368-42E1-A960-8FCF63AD7934}"/>
                  </a:ext>
                </a:extLst>
              </p:cNvPr>
              <p:cNvSpPr txBox="1">
                <a:spLocks noRot="1" noChangeAspect="1" noMove="1" noResize="1" noEditPoints="1" noAdjustHandles="1" noChangeArrowheads="1" noChangeShapeType="1" noTextEdit="1"/>
              </p:cNvSpPr>
              <p:nvPr/>
            </p:nvSpPr>
            <p:spPr>
              <a:xfrm>
                <a:off x="2316806" y="1397570"/>
                <a:ext cx="4357988" cy="528606"/>
              </a:xfrm>
              <a:prstGeom prst="rect">
                <a:avLst/>
              </a:prstGeom>
              <a:blipFill>
                <a:blip r:embed="rId5"/>
                <a:stretch>
                  <a:fillRect r="-2657" b="-2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31">
                <a:extLst>
                  <a:ext uri="{FF2B5EF4-FFF2-40B4-BE49-F238E27FC236}">
                    <a16:creationId xmlns:a16="http://schemas.microsoft.com/office/drawing/2014/main" id="{B62FA61B-5921-4B11-B2AF-E7811D3FF715}"/>
                  </a:ext>
                </a:extLst>
              </p:cNvPr>
              <p:cNvSpPr txBox="1"/>
              <p:nvPr/>
            </p:nvSpPr>
            <p:spPr>
              <a:xfrm>
                <a:off x="3409149" y="5033029"/>
                <a:ext cx="232570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𝑑</m:t>
                          </m:r>
                        </m:sub>
                      </m:sSub>
                      <m:r>
                        <a:rPr lang="en-US" sz="2000" b="0" i="1" smtClean="0">
                          <a:latin typeface="Cambria Math" panose="02040503050406030204" pitchFamily="18" charset="0"/>
                        </a:rPr>
                        <m:t>=0.09530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a:p>
                <a:endParaRPr lang="en-US" sz="2000" dirty="0"/>
              </a:p>
            </p:txBody>
          </p:sp>
        </mc:Choice>
        <mc:Fallback xmlns="">
          <p:sp>
            <p:nvSpPr>
              <p:cNvPr id="15" name="TextBox 31">
                <a:extLst>
                  <a:ext uri="{FF2B5EF4-FFF2-40B4-BE49-F238E27FC236}">
                    <a16:creationId xmlns:a16="http://schemas.microsoft.com/office/drawing/2014/main" id="{B62FA61B-5921-4B11-B2AF-E7811D3FF715}"/>
                  </a:ext>
                </a:extLst>
              </p:cNvPr>
              <p:cNvSpPr txBox="1">
                <a:spLocks noRot="1" noChangeAspect="1" noMove="1" noResize="1" noEditPoints="1" noAdjustHandles="1" noChangeArrowheads="1" noChangeShapeType="1" noTextEdit="1"/>
              </p:cNvSpPr>
              <p:nvPr/>
            </p:nvSpPr>
            <p:spPr>
              <a:xfrm>
                <a:off x="3409149" y="5033029"/>
                <a:ext cx="2325701" cy="615553"/>
              </a:xfrm>
              <a:prstGeom prst="rect">
                <a:avLst/>
              </a:prstGeom>
              <a:blipFill>
                <a:blip r:embed="rId6"/>
                <a:stretch>
                  <a:fillRect r="-1571"/>
                </a:stretch>
              </a:blipFill>
            </p:spPr>
            <p:txBody>
              <a:bodyPr/>
              <a:lstStyle/>
              <a:p>
                <a:r>
                  <a:rPr lang="en-US">
                    <a:noFill/>
                  </a:rPr>
                  <a:t> </a:t>
                </a:r>
              </a:p>
            </p:txBody>
          </p:sp>
        </mc:Fallback>
      </mc:AlternateContent>
      <p:sp>
        <p:nvSpPr>
          <p:cNvPr id="16" name="TextBox 30">
            <a:extLst>
              <a:ext uri="{FF2B5EF4-FFF2-40B4-BE49-F238E27FC236}">
                <a16:creationId xmlns:a16="http://schemas.microsoft.com/office/drawing/2014/main" id="{853C063E-FFFD-4C7C-B4A8-9B993D93ACEC}"/>
              </a:ext>
            </a:extLst>
          </p:cNvPr>
          <p:cNvSpPr txBox="1"/>
          <p:nvPr/>
        </p:nvSpPr>
        <p:spPr>
          <a:xfrm>
            <a:off x="8085353" y="4988598"/>
            <a:ext cx="601447" cy="400110"/>
          </a:xfrm>
          <a:prstGeom prst="rect">
            <a:avLst/>
          </a:prstGeom>
          <a:noFill/>
        </p:spPr>
        <p:txBody>
          <a:bodyPr wrap="none" rtlCol="0">
            <a:spAutoFit/>
          </a:bodyPr>
          <a:lstStyle/>
          <a:p>
            <a:r>
              <a:rPr lang="en-US" sz="2000" dirty="0"/>
              <a:t>(30)</a:t>
            </a:r>
          </a:p>
        </p:txBody>
      </p:sp>
      <mc:AlternateContent xmlns:mc="http://schemas.openxmlformats.org/markup-compatibility/2006" xmlns:a14="http://schemas.microsoft.com/office/drawing/2010/main">
        <mc:Choice Requires="a14">
          <p:sp>
            <p:nvSpPr>
              <p:cNvPr id="17" name="TextBox 32">
                <a:extLst>
                  <a:ext uri="{FF2B5EF4-FFF2-40B4-BE49-F238E27FC236}">
                    <a16:creationId xmlns:a16="http://schemas.microsoft.com/office/drawing/2014/main" id="{F8612299-3509-40D7-8BAB-0C42542D348D}"/>
                  </a:ext>
                </a:extLst>
              </p:cNvPr>
              <p:cNvSpPr txBox="1"/>
              <p:nvPr/>
            </p:nvSpPr>
            <p:spPr>
              <a:xfrm>
                <a:off x="2590801" y="5443028"/>
                <a:ext cx="4127605" cy="637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𝑖𝑑</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ea typeface="Cambria Math" panose="02040503050406030204" pitchFamily="18" charset="0"/>
                                    </a:rPr>
                                    <m:t>𝑑𝑖</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𝑑</m:t>
                                  </m:r>
                                </m:sub>
                              </m:sSub>
                            </m:den>
                          </m:f>
                        </m:e>
                      </m:func>
                      <m:r>
                        <a:rPr lang="en-US" sz="2000" b="0" i="1" smtClean="0">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𝑑𝑗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𝑖𝑑</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𝑑</m:t>
                                  </m:r>
                                </m:sub>
                              </m:sSub>
                            </m:den>
                          </m:f>
                        </m:e>
                      </m:func>
                      <m:r>
                        <a:rPr lang="en-US" sz="2000" b="0" i="1" smtClean="0">
                          <a:latin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.93402</m:t>
                      </m:r>
                    </m:oMath>
                  </m:oMathPara>
                </a14:m>
                <a:endParaRPr lang="en-US" sz="2000" dirty="0"/>
              </a:p>
            </p:txBody>
          </p:sp>
        </mc:Choice>
        <mc:Fallback xmlns="">
          <p:sp>
            <p:nvSpPr>
              <p:cNvPr id="17" name="TextBox 32">
                <a:extLst>
                  <a:ext uri="{FF2B5EF4-FFF2-40B4-BE49-F238E27FC236}">
                    <a16:creationId xmlns:a16="http://schemas.microsoft.com/office/drawing/2014/main" id="{F8612299-3509-40D7-8BAB-0C42542D348D}"/>
                  </a:ext>
                </a:extLst>
              </p:cNvPr>
              <p:cNvSpPr txBox="1">
                <a:spLocks noRot="1" noChangeAspect="1" noMove="1" noResize="1" noEditPoints="1" noAdjustHandles="1" noChangeArrowheads="1" noChangeShapeType="1" noTextEdit="1"/>
              </p:cNvSpPr>
              <p:nvPr/>
            </p:nvSpPr>
            <p:spPr>
              <a:xfrm>
                <a:off x="2590801" y="5443028"/>
                <a:ext cx="4127605" cy="637097"/>
              </a:xfrm>
              <a:prstGeom prst="rect">
                <a:avLst/>
              </a:prstGeom>
              <a:blipFill>
                <a:blip r:embed="rId7"/>
                <a:stretch>
                  <a:fillRect b="-962"/>
                </a:stretch>
              </a:blipFill>
            </p:spPr>
            <p:txBody>
              <a:bodyPr/>
              <a:lstStyle/>
              <a:p>
                <a:r>
                  <a:rPr lang="en-US">
                    <a:noFill/>
                  </a:rPr>
                  <a:t> </a:t>
                </a:r>
              </a:p>
            </p:txBody>
          </p:sp>
        </mc:Fallback>
      </mc:AlternateContent>
      <p:sp>
        <p:nvSpPr>
          <p:cNvPr id="18" name="TextBox 33">
            <a:extLst>
              <a:ext uri="{FF2B5EF4-FFF2-40B4-BE49-F238E27FC236}">
                <a16:creationId xmlns:a16="http://schemas.microsoft.com/office/drawing/2014/main" id="{FD1EC30A-6F6F-449B-A3D5-F954DDAB87AD}"/>
              </a:ext>
            </a:extLst>
          </p:cNvPr>
          <p:cNvSpPr txBox="1"/>
          <p:nvPr/>
        </p:nvSpPr>
        <p:spPr>
          <a:xfrm>
            <a:off x="8080543" y="5515243"/>
            <a:ext cx="601447" cy="400110"/>
          </a:xfrm>
          <a:prstGeom prst="rect">
            <a:avLst/>
          </a:prstGeom>
          <a:noFill/>
        </p:spPr>
        <p:txBody>
          <a:bodyPr wrap="none" rtlCol="0">
            <a:spAutoFit/>
          </a:bodyPr>
          <a:lstStyle/>
          <a:p>
            <a:r>
              <a:rPr lang="en-US" sz="2000" dirty="0"/>
              <a:t>(31)</a:t>
            </a:r>
          </a:p>
        </p:txBody>
      </p:sp>
    </p:spTree>
    <p:extLst>
      <p:ext uri="{BB962C8B-B14F-4D97-AF65-F5344CB8AC3E}">
        <p14:creationId xmlns:p14="http://schemas.microsoft.com/office/powerpoint/2010/main" val="3529779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Modified Carson’s Equations</a:t>
            </a:r>
            <a:br>
              <a:rPr lang="en-US" sz="3200" dirty="0"/>
            </a:br>
            <a:endParaRPr lang="en-US" sz="3200" dirty="0"/>
          </a:p>
        </p:txBody>
      </p:sp>
      <p:sp>
        <p:nvSpPr>
          <p:cNvPr id="3" name="Content Placeholder 2"/>
          <p:cNvSpPr>
            <a:spLocks noGrp="1"/>
          </p:cNvSpPr>
          <p:nvPr>
            <p:ph idx="1"/>
          </p:nvPr>
        </p:nvSpPr>
        <p:spPr>
          <a:xfrm>
            <a:off x="381000" y="990600"/>
            <a:ext cx="8382000" cy="4114800"/>
          </a:xfrm>
        </p:spPr>
        <p:txBody>
          <a:bodyPr/>
          <a:lstStyle/>
          <a:p>
            <a:pPr marL="0" indent="0" algn="just">
              <a:buNone/>
            </a:pPr>
            <a:r>
              <a:rPr lang="en-US" sz="2200" dirty="0">
                <a:solidFill>
                  <a:srgbClr val="000000"/>
                </a:solidFill>
                <a:latin typeface="Times"/>
                <a:cs typeface="Times"/>
              </a:rPr>
              <a:t>The “modified Carson's equations” will be used to compute the primitive self- and mutual impedances of overhead and underground lines.</a:t>
            </a:r>
          </a:p>
          <a:p>
            <a:pPr marL="0" indent="0" algn="just">
              <a:buNone/>
            </a:pPr>
            <a:endParaRPr lang="en-US" sz="2200" dirty="0">
              <a:solidFill>
                <a:srgbClr val="000000"/>
              </a:solidFill>
              <a:latin typeface="Times"/>
              <a:cs typeface="Times"/>
            </a:endParaRPr>
          </a:p>
          <a:p>
            <a:pPr marL="0" indent="0" algn="just">
              <a:buNone/>
            </a:pPr>
            <a:r>
              <a:rPr lang="en-US" sz="2200" dirty="0">
                <a:solidFill>
                  <a:srgbClr val="000000"/>
                </a:solidFill>
                <a:latin typeface="Times"/>
                <a:cs typeface="Times"/>
              </a:rPr>
              <a:t>There have been some questions about the approximations made in developing the modified Carson's equations. A paper was presented at the </a:t>
            </a:r>
            <a:r>
              <a:rPr lang="en-US" sz="2200" i="1" dirty="0">
                <a:solidFill>
                  <a:srgbClr val="000000"/>
                </a:solidFill>
                <a:latin typeface="Times"/>
                <a:cs typeface="Times"/>
              </a:rPr>
              <a:t>IEEE 2011 Power System Conference and Exposition</a:t>
            </a:r>
            <a:r>
              <a:rPr lang="en-US" sz="2200" dirty="0">
                <a:solidFill>
                  <a:srgbClr val="000000"/>
                </a:solidFill>
                <a:latin typeface="Times"/>
                <a:cs typeface="Times"/>
              </a:rPr>
              <a:t> [3]. In that paper, the full and modified equations were used and a comparison was made of the “errors.” It was found that the errors were less than 1%. In that paper, the values of the resistivity of 10 and 1000 </a:t>
            </a:r>
            <a:r>
              <a:rPr lang="en-US" sz="2200" dirty="0" err="1">
                <a:solidFill>
                  <a:srgbClr val="000000"/>
                </a:solidFill>
                <a:latin typeface="Times"/>
                <a:cs typeface="Times"/>
              </a:rPr>
              <a:t>Ω</a:t>
            </a:r>
            <a:r>
              <a:rPr lang="en-US" sz="2200" dirty="0">
                <a:solidFill>
                  <a:srgbClr val="000000"/>
                </a:solidFill>
                <a:latin typeface="Times"/>
                <a:cs typeface="Times"/>
              </a:rPr>
              <a:t>-m were used instead of the assumed 100 </a:t>
            </a:r>
            <a:r>
              <a:rPr lang="en-US" sz="2200" dirty="0" err="1">
                <a:solidFill>
                  <a:srgbClr val="000000"/>
                </a:solidFill>
                <a:latin typeface="Times"/>
                <a:cs typeface="Times"/>
              </a:rPr>
              <a:t>Ω</a:t>
            </a:r>
            <a:r>
              <a:rPr lang="en-US" sz="2200" dirty="0">
                <a:solidFill>
                  <a:srgbClr val="000000"/>
                </a:solidFill>
                <a:latin typeface="Times"/>
                <a:cs typeface="Times"/>
              </a:rPr>
              <a:t>-m. A comparison was made and again the errors were found to be less than 1%. Because of the results in the paper, the modified equations developed earlier will not change.</a:t>
            </a:r>
          </a:p>
          <a:p>
            <a:pPr marL="0" indent="0" algn="just">
              <a:buNone/>
            </a:pPr>
            <a:endParaRPr lang="en-US" sz="2200" dirty="0">
              <a:solidFill>
                <a:srgbClr val="000000"/>
              </a:solidFill>
              <a:latin typeface="Times"/>
              <a:cs typeface="Times"/>
            </a:endParaRPr>
          </a:p>
          <a:p>
            <a:pPr marL="0" indent="0">
              <a:buNone/>
            </a:pPr>
            <a:r>
              <a:rPr lang="en-US" sz="1400" dirty="0">
                <a:solidFill>
                  <a:srgbClr val="000000"/>
                </a:solidFill>
              </a:rPr>
              <a:t>[3] </a:t>
            </a:r>
            <a:r>
              <a:rPr lang="en-US" sz="1400" dirty="0" err="1">
                <a:solidFill>
                  <a:srgbClr val="000000"/>
                </a:solidFill>
              </a:rPr>
              <a:t>Kersting</a:t>
            </a:r>
            <a:r>
              <a:rPr lang="en-US" sz="1400" dirty="0">
                <a:solidFill>
                  <a:srgbClr val="000000"/>
                </a:solidFill>
              </a:rPr>
              <a:t>, W.H. and Green, R.K., Application of Carson's equations to the steady-state analysis of distribution feeders, </a:t>
            </a:r>
            <a:r>
              <a:rPr lang="en-US" sz="1400" i="1" dirty="0">
                <a:solidFill>
                  <a:srgbClr val="000000"/>
                </a:solidFill>
              </a:rPr>
              <a:t>IEEE Power System Conference and Exposition</a:t>
            </a:r>
            <a:r>
              <a:rPr lang="en-US" sz="1400" dirty="0">
                <a:solidFill>
                  <a:srgbClr val="000000"/>
                </a:solidFill>
              </a:rPr>
              <a:t>, Phoenix, AZ, March 2011.</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304092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sz="3200" dirty="0"/>
              <a:t>Primitive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838200"/>
            <a:ext cx="8610600" cy="646331"/>
          </a:xfrm>
          <a:prstGeom prst="rect">
            <a:avLst/>
          </a:prstGeom>
        </p:spPr>
        <p:txBody>
          <a:bodyPr wrap="square">
            <a:spAutoFit/>
          </a:bodyPr>
          <a:lstStyle/>
          <a:p>
            <a:pPr algn="just"/>
            <a:r>
              <a:rPr lang="en-US" sz="1800" dirty="0"/>
              <a:t>The “modified Carson's equations” will be used to compute the primitive self- and mutual impedances of overhead and underground lines.</a:t>
            </a:r>
          </a:p>
        </p:txBody>
      </p:sp>
      <p:sp>
        <p:nvSpPr>
          <p:cNvPr id="7" name="Rectangle 6"/>
          <p:cNvSpPr/>
          <p:nvPr/>
        </p:nvSpPr>
        <p:spPr>
          <a:xfrm>
            <a:off x="304800" y="2667000"/>
            <a:ext cx="8458200" cy="1477328"/>
          </a:xfrm>
          <a:prstGeom prst="rect">
            <a:avLst/>
          </a:prstGeom>
        </p:spPr>
        <p:txBody>
          <a:bodyPr wrap="square">
            <a:spAutoFit/>
          </a:bodyPr>
          <a:lstStyle/>
          <a:p>
            <a:pPr algn="just"/>
            <a:r>
              <a:rPr lang="en-US" sz="1800" dirty="0"/>
              <a:t>Equations (28) and (29) are used to compute the elements of a </a:t>
            </a:r>
            <a:r>
              <a:rPr lang="en-US" sz="1800" i="1" dirty="0" err="1"/>
              <a:t>ncond</a:t>
            </a:r>
            <a:r>
              <a:rPr lang="en-US" sz="1800" i="1" dirty="0"/>
              <a:t> × </a:t>
            </a:r>
            <a:r>
              <a:rPr lang="en-US" sz="1800" i="1" dirty="0" err="1"/>
              <a:t>ncond</a:t>
            </a:r>
            <a:r>
              <a:rPr lang="en-US" sz="1800" dirty="0"/>
              <a:t> “primitive impedance matrix.” An overhead four-wire grounded wye distribution line segment will result in a 4 × 4 matrix. For an underground grounded wye line segment consisting of three concentric neutral cables, the resulting matrix will be 6 × 6. The primitive impedance matrix for a three-phase line consisting of </a:t>
            </a:r>
            <a:r>
              <a:rPr lang="en-US" sz="1800" i="1" dirty="0"/>
              <a:t>m</a:t>
            </a:r>
            <a:r>
              <a:rPr lang="en-US" sz="1800" dirty="0"/>
              <a:t> neutrals will be of the form</a:t>
            </a:r>
          </a:p>
        </p:txBody>
      </p:sp>
      <p:sp>
        <p:nvSpPr>
          <p:cNvPr id="8" name="TextBox 8">
            <a:extLst>
              <a:ext uri="{FF2B5EF4-FFF2-40B4-BE49-F238E27FC236}">
                <a16:creationId xmlns:a16="http://schemas.microsoft.com/office/drawing/2014/main" id="{C0DEF4D8-FA44-4E1F-9EEB-ACE7DA9CF299}"/>
              </a:ext>
            </a:extLst>
          </p:cNvPr>
          <p:cNvSpPr txBox="1"/>
          <p:nvPr/>
        </p:nvSpPr>
        <p:spPr>
          <a:xfrm>
            <a:off x="8220020" y="1539050"/>
            <a:ext cx="611065" cy="400110"/>
          </a:xfrm>
          <a:prstGeom prst="rect">
            <a:avLst/>
          </a:prstGeom>
          <a:noFill/>
        </p:spPr>
        <p:txBody>
          <a:bodyPr wrap="none" rtlCol="0">
            <a:spAutoFit/>
          </a:bodyPr>
          <a:lstStyle/>
          <a:p>
            <a:r>
              <a:rPr lang="en-US" sz="2000" dirty="0"/>
              <a:t>(28)</a:t>
            </a:r>
          </a:p>
        </p:txBody>
      </p:sp>
      <mc:AlternateContent xmlns:mc="http://schemas.openxmlformats.org/markup-compatibility/2006" xmlns:a14="http://schemas.microsoft.com/office/drawing/2010/main">
        <mc:Choice Requires="a14">
          <p:sp>
            <p:nvSpPr>
              <p:cNvPr id="9" name="TextBox 9">
                <a:extLst>
                  <a:ext uri="{FF2B5EF4-FFF2-40B4-BE49-F238E27FC236}">
                    <a16:creationId xmlns:a16="http://schemas.microsoft.com/office/drawing/2014/main" id="{27BF8AD2-2252-44B3-92D8-6ACD2D0A6193}"/>
                  </a:ext>
                </a:extLst>
              </p:cNvPr>
              <p:cNvSpPr txBox="1"/>
              <p:nvPr/>
            </p:nvSpPr>
            <p:spPr>
              <a:xfrm>
                <a:off x="1219200" y="1547750"/>
                <a:ext cx="6199711" cy="476221"/>
              </a:xfrm>
              <a:prstGeom prst="rect">
                <a:avLst/>
              </a:prstGeom>
              <a:noFill/>
            </p:spPr>
            <p:txBody>
              <a:bodyPr wrap="none" lIns="0" tIns="0" rIns="0" bIns="0" rtlCol="0">
                <a:spAutoFit/>
              </a:bodyPr>
              <a:lstStyle/>
              <a:p>
                <a14:m>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𝑖𝑖</m:t>
                            </m:r>
                          </m:sub>
                        </m:sSub>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+0.09530</m:t>
                    </m:r>
                    <m:r>
                      <a:rPr lang="en-US" sz="2000" i="1">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𝐺𝑀𝑅</m:t>
                                </m:r>
                              </m:e>
                              <m:sub>
                                <m:r>
                                  <a:rPr lang="en-US" sz="2000" i="1">
                                    <a:latin typeface="Cambria Math" panose="02040503050406030204" pitchFamily="18" charset="0"/>
                                    <a:ea typeface="Cambria Math" panose="02040503050406030204" pitchFamily="18" charset="0"/>
                                  </a:rPr>
                                  <m:t>𝑖</m:t>
                                </m:r>
                              </m:sub>
                            </m:sSub>
                          </m:den>
                        </m:f>
                      </m:e>
                    </m:func>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.93402</m:t>
                    </m:r>
                  </m:oMath>
                </a14:m>
                <a:r>
                  <a:rPr lang="en-US" sz="2000" dirty="0"/>
                  <a:t>) </a:t>
                </a:r>
                <a14:m>
                  <m:oMath xmlns:m="http://schemas.openxmlformats.org/officeDocument/2006/math">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a14:m>
                <a:endParaRPr lang="en-US" sz="2000" dirty="0"/>
              </a:p>
            </p:txBody>
          </p:sp>
        </mc:Choice>
        <mc:Fallback xmlns="">
          <p:sp>
            <p:nvSpPr>
              <p:cNvPr id="9" name="TextBox 9">
                <a:extLst>
                  <a:ext uri="{FF2B5EF4-FFF2-40B4-BE49-F238E27FC236}">
                    <a16:creationId xmlns:a16="http://schemas.microsoft.com/office/drawing/2014/main" id="{27BF8AD2-2252-44B3-92D8-6ACD2D0A6193}"/>
                  </a:ext>
                </a:extLst>
              </p:cNvPr>
              <p:cNvSpPr txBox="1">
                <a:spLocks noRot="1" noChangeAspect="1" noMove="1" noResize="1" noEditPoints="1" noAdjustHandles="1" noChangeArrowheads="1" noChangeShapeType="1" noTextEdit="1"/>
              </p:cNvSpPr>
              <p:nvPr/>
            </p:nvSpPr>
            <p:spPr>
              <a:xfrm>
                <a:off x="1219200" y="1547750"/>
                <a:ext cx="6199711" cy="476221"/>
              </a:xfrm>
              <a:prstGeom prst="rect">
                <a:avLst/>
              </a:prstGeom>
              <a:blipFill>
                <a:blip r:embed="rId2"/>
                <a:stretch>
                  <a:fillRect l="-1377" t="-3846" r="-492"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E6DA1B-B303-4F90-BAEF-D414AFF1E182}"/>
                  </a:ext>
                </a:extLst>
              </p:cNvPr>
              <p:cNvSpPr txBox="1"/>
              <p:nvPr/>
            </p:nvSpPr>
            <p:spPr>
              <a:xfrm>
                <a:off x="1520372" y="2057400"/>
                <a:ext cx="5597366" cy="664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acc>
                      <m:r>
                        <a:rPr lang="en-US" sz="2000" b="0" i="1" smtClean="0">
                          <a:latin typeface="Cambria Math" panose="02040503050406030204" pitchFamily="18" charset="0"/>
                        </a:rPr>
                        <m:t>=</m:t>
                      </m:r>
                      <m:r>
                        <a:rPr lang="en-US" sz="2000" i="1">
                          <a:latin typeface="Cambria Math" panose="02040503050406030204" pitchFamily="18" charset="0"/>
                        </a:rPr>
                        <m:t>0.09530+</m:t>
                      </m:r>
                      <m:r>
                        <a:rPr lang="en-US" sz="2000" i="1">
                          <a:latin typeface="Cambria Math" panose="02040503050406030204" pitchFamily="18" charset="0"/>
                        </a:rPr>
                        <m:t>𝑗</m:t>
                      </m:r>
                      <m:r>
                        <a:rPr lang="en-US" sz="2000" i="1">
                          <a:latin typeface="Cambria Math" panose="02040503050406030204" pitchFamily="18" charset="0"/>
                        </a:rPr>
                        <m:t>0.12134(</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𝑗</m:t>
                                  </m:r>
                                </m:sub>
                              </m:sSub>
                            </m:den>
                          </m:f>
                        </m:e>
                      </m:fun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7.93402</m:t>
                      </m:r>
                      <m:r>
                        <m:rPr>
                          <m:nor/>
                        </m:rPr>
                        <a:rPr lang="en-US" sz="2000" dirty="0"/>
                        <m:t>)</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2" name="TextBox 11">
                <a:extLst>
                  <a:ext uri="{FF2B5EF4-FFF2-40B4-BE49-F238E27FC236}">
                    <a16:creationId xmlns:a16="http://schemas.microsoft.com/office/drawing/2014/main" id="{0CE6DA1B-B303-4F90-BAEF-D414AFF1E182}"/>
                  </a:ext>
                </a:extLst>
              </p:cNvPr>
              <p:cNvSpPr txBox="1">
                <a:spLocks noRot="1" noChangeAspect="1" noMove="1" noResize="1" noEditPoints="1" noAdjustHandles="1" noChangeArrowheads="1" noChangeShapeType="1" noTextEdit="1"/>
              </p:cNvSpPr>
              <p:nvPr/>
            </p:nvSpPr>
            <p:spPr>
              <a:xfrm>
                <a:off x="1520372" y="2057400"/>
                <a:ext cx="5597366" cy="664990"/>
              </a:xfrm>
              <a:prstGeom prst="rect">
                <a:avLst/>
              </a:prstGeom>
              <a:blipFill>
                <a:blip r:embed="rId3"/>
                <a:stretch>
                  <a:fillRect/>
                </a:stretch>
              </a:blipFill>
            </p:spPr>
            <p:txBody>
              <a:bodyPr/>
              <a:lstStyle/>
              <a:p>
                <a:r>
                  <a:rPr lang="en-US">
                    <a:noFill/>
                  </a:rPr>
                  <a:t> </a:t>
                </a:r>
              </a:p>
            </p:txBody>
          </p:sp>
        </mc:Fallback>
      </mc:AlternateContent>
      <p:sp>
        <p:nvSpPr>
          <p:cNvPr id="13" name="TextBox 10">
            <a:extLst>
              <a:ext uri="{FF2B5EF4-FFF2-40B4-BE49-F238E27FC236}">
                <a16:creationId xmlns:a16="http://schemas.microsoft.com/office/drawing/2014/main" id="{11DB4F8D-A630-4FD8-B939-1318110C141A}"/>
              </a:ext>
            </a:extLst>
          </p:cNvPr>
          <p:cNvSpPr txBox="1"/>
          <p:nvPr/>
        </p:nvSpPr>
        <p:spPr>
          <a:xfrm>
            <a:off x="8228135" y="2190690"/>
            <a:ext cx="611065" cy="400110"/>
          </a:xfrm>
          <a:prstGeom prst="rect">
            <a:avLst/>
          </a:prstGeom>
          <a:noFill/>
        </p:spPr>
        <p:txBody>
          <a:bodyPr wrap="none" rtlCol="0">
            <a:spAutoFit/>
          </a:bodyPr>
          <a:lstStyle/>
          <a:p>
            <a:r>
              <a:rPr lang="en-US" sz="2000" dirty="0"/>
              <a:t>(29)</a:t>
            </a:r>
          </a:p>
        </p:txBody>
      </p:sp>
      <mc:AlternateContent xmlns:mc="http://schemas.openxmlformats.org/markup-compatibility/2006" xmlns:a14="http://schemas.microsoft.com/office/drawing/2010/main">
        <mc:Choice Requires="a14">
          <p:sp>
            <p:nvSpPr>
              <p:cNvPr id="14" name="TextBox 6">
                <a:extLst>
                  <a:ext uri="{FF2B5EF4-FFF2-40B4-BE49-F238E27FC236}">
                    <a16:creationId xmlns:a16="http://schemas.microsoft.com/office/drawing/2014/main" id="{8F14FEB3-36D2-4B18-BF3B-F00DC4F0C417}"/>
                  </a:ext>
                </a:extLst>
              </p:cNvPr>
              <p:cNvSpPr txBox="1"/>
              <p:nvPr/>
            </p:nvSpPr>
            <p:spPr>
              <a:xfrm>
                <a:off x="1203179" y="4220528"/>
                <a:ext cx="6416821" cy="1672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𝑝𝑟𝑖𝑚𝑖𝑡𝑖𝑣𝑒</m:t>
                                  </m:r>
                                </m:sub>
                              </m:sSub>
                            </m:e>
                          </m:acc>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𝑎𝑎</m:t>
                                            </m:r>
                                          </m:sub>
                                        </m:sSub>
                                      </m:e>
                                    </m:acc>
                                  </m:e>
                                  <m:e>
                                    <m:acc>
                                      <m:accPr>
                                        <m:chr m:val="̂"/>
                                        <m:ctrlPr>
                                          <a:rPr lang="en-US" sz="1800" i="1">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𝑎𝑐</m:t>
                                            </m:r>
                                          </m:sub>
                                        </m:sSub>
                                      </m:e>
                                    </m:acc>
                                    <m:r>
                                      <a:rPr lang="en-US" sz="1800" b="0" i="1">
                                        <a:latin typeface="Cambria Math" panose="02040503050406030204" pitchFamily="18" charset="0"/>
                                      </a:rPr>
                                      <m:t>             </m:t>
                                    </m:r>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𝑏𝑐</m:t>
                                            </m:r>
                                          </m:sub>
                                        </m:sSub>
                                      </m:e>
                                    </m:acc>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𝑐𝑐</m:t>
                                            </m:r>
                                          </m:sub>
                                        </m:sSub>
                                      </m:e>
                                    </m:acc>
                                    <m:r>
                                      <a:rPr lang="en-US" sz="1800" b="0" i="1" smtClean="0">
                                        <a:latin typeface="Cambria Math" panose="02040503050406030204" pitchFamily="18" charset="0"/>
                                      </a:rPr>
                                      <m:t>             </m:t>
                                    </m:r>
                                  </m:e>
                                </m:mr>
                              </m:m>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𝑐𝑛𝑚</m:t>
                                            </m:r>
                                          </m:sub>
                                        </m:sSub>
                                      </m:e>
                                    </m:acc>
                                  </m:e>
                                </m:mr>
                              </m:m>
                              <m:r>
                                <m:rPr>
                                  <m:nor/>
                                </m:rPr>
                                <a:rPr lang="en-US" sz="1800" dirty="0"/>
                                <m:t> </m:t>
                              </m:r>
                            </m:e>
                            <m:e>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𝑐</m:t>
                                            </m:r>
                                          </m:sub>
                                        </m:sSub>
                                      </m:e>
                                    </m:acc>
                                    <m:r>
                                      <a:rPr lang="en-US" sz="1800" i="1">
                                        <a:latin typeface="Cambria Math" panose="02040503050406030204" pitchFamily="18" charset="0"/>
                                      </a:rPr>
                                      <m:t> </m:t>
                                    </m:r>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𝑐</m:t>
                                            </m:r>
                                          </m:sub>
                                        </m:sSub>
                                      </m:e>
                                    </m:acc>
                                    <m:r>
                                      <a:rPr lang="en-US" sz="1800" i="1">
                                        <a:latin typeface="Cambria Math" panose="02040503050406030204" pitchFamily="18" charset="0"/>
                                      </a:rPr>
                                      <m:t> </m:t>
                                    </m:r>
                                    <m:r>
                                      <a:rPr lang="en-US" sz="1800" b="0" i="1" smtClean="0">
                                        <a:latin typeface="Cambria Math" panose="02040503050406030204" pitchFamily="18" charset="0"/>
                                      </a:rPr>
                                      <m:t>           </m:t>
                                    </m:r>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𝑛𝑚𝑏</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𝑛𝑚𝑐</m:t>
                                            </m:r>
                                          </m:sub>
                                        </m:sSub>
                                      </m:e>
                                    </m:acc>
                                    <m:r>
                                      <a:rPr lang="en-US" sz="1800" i="1">
                                        <a:latin typeface="Cambria Math" panose="02040503050406030204" pitchFamily="18" charset="0"/>
                                      </a:rPr>
                                      <m:t> </m:t>
                                    </m:r>
                                    <m:r>
                                      <a:rPr lang="en-US" sz="1800" b="0" i="1" smtClean="0">
                                        <a:latin typeface="Cambria Math" panose="02040503050406030204" pitchFamily="18" charset="0"/>
                                      </a:rPr>
                                      <m:t>           </m:t>
                                    </m:r>
                                  </m:e>
                                </m:mr>
                              </m:m>
                              <m:m>
                                <m:mPr>
                                  <m:mcs>
                                    <m:mc>
                                      <m:mcPr>
                                        <m:count m:val="3"/>
                                        <m:mcJc m:val="center"/>
                                      </m:mcPr>
                                    </m:mc>
                                  </m:mcs>
                                  <m:ctrlPr>
                                    <a:rPr lang="en-US" sz="1800" i="1">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r>
                                              <a:rPr lang="en-US" sz="1800" b="0" i="1" smtClean="0">
                                                <a:latin typeface="Cambria Math" panose="02040503050406030204" pitchFamily="18" charset="0"/>
                                              </a:rPr>
                                              <m:t>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b="0" i="1" smtClean="0">
                                                <a:latin typeface="Cambria Math" panose="02040503050406030204" pitchFamily="18" charset="0"/>
                                              </a:rPr>
                                              <m:t>2</m:t>
                                            </m:r>
                                            <m:r>
                                              <a:rPr lang="en-US" sz="1800" b="0" i="1" smtClean="0">
                                                <a:latin typeface="Cambria Math" panose="02040503050406030204" pitchFamily="18" charset="0"/>
                                              </a:rPr>
                                              <m:t>𝑛𝑚</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𝑛𝑚𝑛</m:t>
                                            </m:r>
                                            <m:r>
                                              <a:rPr lang="en-US" sz="1800" b="0" i="1" smtClean="0">
                                                <a:latin typeface="Cambria Math" panose="02040503050406030204" pitchFamily="18" charset="0"/>
                                              </a:rPr>
                                              <m:t>1</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𝑛𝑚𝑛</m:t>
                                            </m:r>
                                            <m:r>
                                              <a:rPr lang="en-US" sz="1800" b="0" i="1" smtClean="0">
                                                <a:latin typeface="Cambria Math" panose="02040503050406030204" pitchFamily="18" charset="0"/>
                                              </a:rPr>
                                              <m:t>2</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𝑛𝑚𝑛𝑚</m:t>
                                            </m:r>
                                          </m:sub>
                                        </m:sSub>
                                      </m:e>
                                    </m:acc>
                                  </m:e>
                                </m:mr>
                              </m:m>
                            </m:e>
                          </m:eqArr>
                        </m:e>
                      </m:d>
                    </m:oMath>
                  </m:oMathPara>
                </a14:m>
                <a:endParaRPr lang="en-US" dirty="0"/>
              </a:p>
            </p:txBody>
          </p:sp>
        </mc:Choice>
        <mc:Fallback xmlns="">
          <p:sp>
            <p:nvSpPr>
              <p:cNvPr id="14" name="TextBox 6">
                <a:extLst>
                  <a:ext uri="{FF2B5EF4-FFF2-40B4-BE49-F238E27FC236}">
                    <a16:creationId xmlns:a16="http://schemas.microsoft.com/office/drawing/2014/main" id="{8F14FEB3-36D2-4B18-BF3B-F00DC4F0C417}"/>
                  </a:ext>
                </a:extLst>
              </p:cNvPr>
              <p:cNvSpPr txBox="1">
                <a:spLocks noRot="1" noChangeAspect="1" noMove="1" noResize="1" noEditPoints="1" noAdjustHandles="1" noChangeArrowheads="1" noChangeShapeType="1" noTextEdit="1"/>
              </p:cNvSpPr>
              <p:nvPr/>
            </p:nvSpPr>
            <p:spPr>
              <a:xfrm>
                <a:off x="1203179" y="4220528"/>
                <a:ext cx="6416821" cy="1672574"/>
              </a:xfrm>
              <a:prstGeom prst="rect">
                <a:avLst/>
              </a:prstGeom>
              <a:blipFill>
                <a:blip r:embed="rId4"/>
                <a:stretch>
                  <a:fillRect/>
                </a:stretch>
              </a:blipFill>
            </p:spPr>
            <p:txBody>
              <a:bodyPr/>
              <a:lstStyle/>
              <a:p>
                <a:r>
                  <a:rPr lang="en-US">
                    <a:noFill/>
                  </a:rPr>
                  <a:t> </a:t>
                </a:r>
              </a:p>
            </p:txBody>
          </p:sp>
        </mc:Fallback>
      </mc:AlternateContent>
      <p:sp>
        <p:nvSpPr>
          <p:cNvPr id="15" name="TextBox 13">
            <a:extLst>
              <a:ext uri="{FF2B5EF4-FFF2-40B4-BE49-F238E27FC236}">
                <a16:creationId xmlns:a16="http://schemas.microsoft.com/office/drawing/2014/main" id="{C5D2AAEB-2FDD-4CA5-84B5-5CF1814D4CC5}"/>
              </a:ext>
            </a:extLst>
          </p:cNvPr>
          <p:cNvSpPr txBox="1"/>
          <p:nvPr/>
        </p:nvSpPr>
        <p:spPr>
          <a:xfrm>
            <a:off x="8220019" y="4997210"/>
            <a:ext cx="611065" cy="400110"/>
          </a:xfrm>
          <a:prstGeom prst="rect">
            <a:avLst/>
          </a:prstGeom>
          <a:noFill/>
        </p:spPr>
        <p:txBody>
          <a:bodyPr wrap="none" rtlCol="0">
            <a:spAutoFit/>
          </a:bodyPr>
          <a:lstStyle/>
          <a:p>
            <a:r>
              <a:rPr lang="en-US" sz="2000" dirty="0"/>
              <a:t>(32)</a:t>
            </a:r>
          </a:p>
        </p:txBody>
      </p:sp>
    </p:spTree>
    <p:extLst>
      <p:ext uri="{BB962C8B-B14F-4D97-AF65-F5344CB8AC3E}">
        <p14:creationId xmlns:p14="http://schemas.microsoft.com/office/powerpoint/2010/main" val="290452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sz="3200" dirty="0"/>
              <a:t>Primitive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2">
                <a:extLst>
                  <a:ext uri="{FF2B5EF4-FFF2-40B4-BE49-F238E27FC236}">
                    <a16:creationId xmlns:a16="http://schemas.microsoft.com/office/drawing/2014/main" id="{4620596C-C92E-4330-A7FB-F1E45E1913F5}"/>
                  </a:ext>
                </a:extLst>
              </p:cNvPr>
              <p:cNvSpPr txBox="1"/>
              <p:nvPr/>
            </p:nvSpPr>
            <p:spPr>
              <a:xfrm>
                <a:off x="485899" y="1325951"/>
                <a:ext cx="7834261" cy="2044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200" i="1" smtClean="0">
                              <a:latin typeface="Cambria Math" panose="02040503050406030204" pitchFamily="18" charset="0"/>
                            </a:rPr>
                          </m:ctrlPr>
                        </m:dPr>
                        <m:e>
                          <m:acc>
                            <m:accPr>
                              <m:chr m:val="̂"/>
                              <m:ctrlPr>
                                <a:rPr lang="en-US" sz="2200" i="1" smtClean="0">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𝑝𝑟𝑖𝑚𝑖𝑡𝑖𝑣𝑒</m:t>
                                  </m:r>
                                </m:sub>
                              </m:sSub>
                            </m:e>
                          </m:acc>
                        </m:e>
                      </m:d>
                      <m:r>
                        <a:rPr lang="en-US" sz="2200" b="0" i="1" smtClean="0">
                          <a:latin typeface="Cambria Math" panose="02040503050406030204" pitchFamily="18" charset="0"/>
                        </a:rPr>
                        <m:t>=</m:t>
                      </m:r>
                      <m:d>
                        <m:dPr>
                          <m:begChr m:val="["/>
                          <m:endChr m:val="]"/>
                          <m:ctrlPr>
                            <a:rPr lang="en-US" sz="2200" i="1" smtClean="0">
                              <a:latin typeface="Cambria Math" panose="02040503050406030204" pitchFamily="18" charset="0"/>
                            </a:rPr>
                          </m:ctrlPr>
                        </m:dPr>
                        <m:e>
                          <m:eqArr>
                            <m:eqArrPr>
                              <m:ctrlPr>
                                <a:rPr lang="en-US" sz="2200" i="1">
                                  <a:latin typeface="Cambria Math" panose="02040503050406030204" pitchFamily="18" charset="0"/>
                                </a:rPr>
                              </m:ctrlPr>
                            </m:eqArrPr>
                            <m:e>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𝑎𝑎</m:t>
                                            </m:r>
                                          </m:sub>
                                        </m:sSub>
                                      </m:e>
                                    </m:acc>
                                  </m:e>
                                  <m:e>
                                    <m:acc>
                                      <m:accPr>
                                        <m:chr m:val="̂"/>
                                        <m:ctrlPr>
                                          <a:rPr lang="en-US" sz="2200" i="1">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𝑎𝑐</m:t>
                                            </m:r>
                                          </m:sub>
                                        </m:sSub>
                                      </m:e>
                                    </m:acc>
                                    <m:r>
                                      <a:rPr lang="en-US" sz="2200" b="0" i="1">
                                        <a:latin typeface="Cambria Math" panose="02040503050406030204" pitchFamily="18" charset="0"/>
                                      </a:rPr>
                                      <m:t>             </m:t>
                                    </m:r>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𝑏𝑐</m:t>
                                            </m:r>
                                          </m:sub>
                                        </m:sSub>
                                      </m:e>
                                    </m:acc>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𝑐𝑐</m:t>
                                            </m:r>
                                          </m:sub>
                                        </m:sSub>
                                      </m:e>
                                    </m:acc>
                                    <m:r>
                                      <a:rPr lang="en-US" sz="2200" b="0" i="1" smtClean="0">
                                        <a:latin typeface="Cambria Math" panose="02040503050406030204" pitchFamily="18" charset="0"/>
                                      </a:rPr>
                                      <m:t>             </m:t>
                                    </m:r>
                                  </m:e>
                                </m:mr>
                              </m:m>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𝑎𝑛𝑚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𝑏𝑛𝑚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smtClean="0">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𝑐𝑛𝑚</m:t>
                                            </m:r>
                                          </m:sub>
                                        </m:sSub>
                                      </m:e>
                                    </m:acc>
                                  </m:e>
                                </m:mr>
                              </m:m>
                              <m:r>
                                <m:rPr>
                                  <m:nor/>
                                </m:rPr>
                                <a:rPr lang="en-US" sz="2200" dirty="0"/>
                                <m:t> </m:t>
                              </m:r>
                            </m:e>
                            <m:e>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𝑐</m:t>
                                            </m:r>
                                          </m:sub>
                                        </m:sSub>
                                      </m:e>
                                    </m:acc>
                                    <m:r>
                                      <a:rPr lang="en-US" sz="2200" i="1">
                                        <a:latin typeface="Cambria Math" panose="02040503050406030204" pitchFamily="18" charset="0"/>
                                      </a:rPr>
                                      <m:t> </m:t>
                                    </m:r>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𝑐</m:t>
                                            </m:r>
                                          </m:sub>
                                        </m:sSub>
                                      </m:e>
                                    </m:acc>
                                    <m:r>
                                      <a:rPr lang="en-US" sz="2200" i="1">
                                        <a:latin typeface="Cambria Math" panose="02040503050406030204" pitchFamily="18" charset="0"/>
                                      </a:rPr>
                                      <m:t> </m:t>
                                    </m:r>
                                    <m:r>
                                      <a:rPr lang="en-US" sz="2200" b="0" i="1" smtClean="0">
                                        <a:latin typeface="Cambria Math" panose="02040503050406030204" pitchFamily="18" charset="0"/>
                                      </a:rPr>
                                      <m:t>           </m:t>
                                    </m:r>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𝑛𝑚𝑎</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𝑛𝑚𝑏</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𝑛𝑚𝑐</m:t>
                                            </m:r>
                                          </m:sub>
                                        </m:sSub>
                                      </m:e>
                                    </m:acc>
                                    <m:r>
                                      <a:rPr lang="en-US" sz="2200" i="1">
                                        <a:latin typeface="Cambria Math" panose="02040503050406030204" pitchFamily="18" charset="0"/>
                                      </a:rPr>
                                      <m:t> </m:t>
                                    </m:r>
                                    <m:r>
                                      <a:rPr lang="en-US" sz="2200" b="0" i="1" smtClean="0">
                                        <a:latin typeface="Cambria Math" panose="02040503050406030204" pitchFamily="18" charset="0"/>
                                      </a:rPr>
                                      <m:t>           </m:t>
                                    </m:r>
                                  </m:e>
                                </m:mr>
                              </m:m>
                              <m:m>
                                <m:mPr>
                                  <m:mcs>
                                    <m:mc>
                                      <m:mcPr>
                                        <m:count m:val="3"/>
                                        <m:mcJc m:val="center"/>
                                      </m:mcPr>
                                    </m:mc>
                                  </m:mcs>
                                  <m:ctrlPr>
                                    <a:rPr lang="en-US" sz="2200" i="1">
                                      <a:latin typeface="Cambria Math" panose="02040503050406030204" pitchFamily="18" charset="0"/>
                                    </a:rPr>
                                  </m:ctrlPr>
                                </m:mP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r>
                                              <a:rPr lang="en-US" sz="2200" b="0" i="1" smtClean="0">
                                                <a:latin typeface="Cambria Math" panose="02040503050406030204" pitchFamily="18" charset="0"/>
                                              </a:rPr>
                                              <m:t>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m:t>
                                            </m:r>
                                            <m:r>
                                              <a:rPr lang="en-US" sz="2200" b="0" i="1" smtClean="0">
                                                <a:latin typeface="Cambria Math" panose="02040503050406030204" pitchFamily="18" charset="0"/>
                                              </a:rPr>
                                              <m:t>2</m:t>
                                            </m:r>
                                            <m:r>
                                              <a:rPr lang="en-US" sz="2200" b="0" i="1" smtClean="0">
                                                <a:latin typeface="Cambria Math" panose="02040503050406030204" pitchFamily="18" charset="0"/>
                                              </a:rPr>
                                              <m:t>𝑛𝑚</m:t>
                                            </m:r>
                                          </m:sub>
                                        </m:sSub>
                                      </m:e>
                                    </m:acc>
                                  </m:e>
                                </m:mr>
                                <m:mr>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𝑛𝑚𝑛</m:t>
                                            </m:r>
                                            <m:r>
                                              <a:rPr lang="en-US" sz="2200" b="0" i="1" smtClean="0">
                                                <a:latin typeface="Cambria Math" panose="02040503050406030204" pitchFamily="18" charset="0"/>
                                              </a:rPr>
                                              <m:t>1</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𝑛𝑚𝑛</m:t>
                                            </m:r>
                                            <m:r>
                                              <a:rPr lang="en-US" sz="2200" b="0" i="1" smtClean="0">
                                                <a:latin typeface="Cambria Math" panose="02040503050406030204" pitchFamily="18" charset="0"/>
                                              </a:rPr>
                                              <m:t>2</m:t>
                                            </m:r>
                                          </m:sub>
                                        </m:sSub>
                                      </m:e>
                                    </m:acc>
                                  </m:e>
                                  <m:e>
                                    <m:acc>
                                      <m:accPr>
                                        <m:chr m:val="̂"/>
                                        <m:ctrlPr>
                                          <a:rPr lang="en-US" sz="2200" i="1">
                                            <a:latin typeface="Cambria Math" panose="02040503050406030204" pitchFamily="18" charset="0"/>
                                          </a:rPr>
                                        </m:ctrlPr>
                                      </m:accPr>
                                      <m:e>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b="0" i="1" smtClean="0">
                                                <a:latin typeface="Cambria Math" panose="02040503050406030204" pitchFamily="18" charset="0"/>
                                              </a:rPr>
                                              <m:t>𝑛𝑚𝑛𝑚</m:t>
                                            </m:r>
                                          </m:sub>
                                        </m:sSub>
                                      </m:e>
                                    </m:acc>
                                  </m:e>
                                </m:mr>
                              </m:m>
                            </m:e>
                          </m:eqArr>
                        </m:e>
                      </m:d>
                    </m:oMath>
                  </m:oMathPara>
                </a14:m>
                <a:endParaRPr lang="en-US" sz="2200" dirty="0"/>
              </a:p>
            </p:txBody>
          </p:sp>
        </mc:Choice>
        <mc:Fallback xmlns="">
          <p:sp>
            <p:nvSpPr>
              <p:cNvPr id="6" name="TextBox 12">
                <a:extLst>
                  <a:ext uri="{FF2B5EF4-FFF2-40B4-BE49-F238E27FC236}">
                    <a16:creationId xmlns:a16="http://schemas.microsoft.com/office/drawing/2014/main" id="{4620596C-C92E-4330-A7FB-F1E45E1913F5}"/>
                  </a:ext>
                </a:extLst>
              </p:cNvPr>
              <p:cNvSpPr txBox="1">
                <a:spLocks noRot="1" noChangeAspect="1" noMove="1" noResize="1" noEditPoints="1" noAdjustHandles="1" noChangeArrowheads="1" noChangeShapeType="1" noTextEdit="1"/>
              </p:cNvSpPr>
              <p:nvPr/>
            </p:nvSpPr>
            <p:spPr>
              <a:xfrm>
                <a:off x="485899" y="1325951"/>
                <a:ext cx="7834261" cy="2044662"/>
              </a:xfrm>
              <a:prstGeom prst="rect">
                <a:avLst/>
              </a:prstGeom>
              <a:blipFill>
                <a:blip r:embed="rId2"/>
                <a:stretch>
                  <a:fillRect/>
                </a:stretch>
              </a:blipFill>
            </p:spPr>
            <p:txBody>
              <a:bodyPr/>
              <a:lstStyle/>
              <a:p>
                <a:r>
                  <a:rPr lang="en-US">
                    <a:noFill/>
                  </a:rPr>
                  <a:t> </a:t>
                </a:r>
              </a:p>
            </p:txBody>
          </p:sp>
        </mc:Fallback>
      </mc:AlternateContent>
      <p:sp>
        <p:nvSpPr>
          <p:cNvPr id="7" name="TextBox 13">
            <a:extLst>
              <a:ext uri="{FF2B5EF4-FFF2-40B4-BE49-F238E27FC236}">
                <a16:creationId xmlns:a16="http://schemas.microsoft.com/office/drawing/2014/main" id="{7CFE2A1E-A2CD-4EBB-A549-094C5853FB22}"/>
              </a:ext>
            </a:extLst>
          </p:cNvPr>
          <p:cNvSpPr txBox="1"/>
          <p:nvPr/>
        </p:nvSpPr>
        <p:spPr>
          <a:xfrm>
            <a:off x="8378216" y="2163616"/>
            <a:ext cx="559769" cy="369332"/>
          </a:xfrm>
          <a:prstGeom prst="rect">
            <a:avLst/>
          </a:prstGeom>
          <a:noFill/>
        </p:spPr>
        <p:txBody>
          <a:bodyPr wrap="none" rtlCol="0">
            <a:spAutoFit/>
          </a:bodyPr>
          <a:lstStyle/>
          <a:p>
            <a:r>
              <a:rPr lang="en-US" dirty="0"/>
              <a:t>(32)</a:t>
            </a:r>
          </a:p>
        </p:txBody>
      </p:sp>
      <p:sp>
        <p:nvSpPr>
          <p:cNvPr id="8" name="Rectangle 1">
            <a:extLst>
              <a:ext uri="{FF2B5EF4-FFF2-40B4-BE49-F238E27FC236}">
                <a16:creationId xmlns:a16="http://schemas.microsoft.com/office/drawing/2014/main" id="{EC6B1CD2-9175-421E-92FF-239287F97C38}"/>
              </a:ext>
            </a:extLst>
          </p:cNvPr>
          <p:cNvSpPr/>
          <p:nvPr/>
        </p:nvSpPr>
        <p:spPr>
          <a:xfrm>
            <a:off x="166687" y="3639787"/>
            <a:ext cx="8810625" cy="430887"/>
          </a:xfrm>
          <a:prstGeom prst="rect">
            <a:avLst/>
          </a:prstGeom>
        </p:spPr>
        <p:txBody>
          <a:bodyPr wrap="square">
            <a:spAutoFit/>
          </a:bodyPr>
          <a:lstStyle/>
          <a:p>
            <a:r>
              <a:rPr lang="en-US" sz="2200" dirty="0">
                <a:solidFill>
                  <a:srgbClr val="000000"/>
                </a:solidFill>
              </a:rPr>
              <a:t>In partitioned form, Equation (32) becomes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9" name="TextBox 15">
                <a:extLst>
                  <a:ext uri="{FF2B5EF4-FFF2-40B4-BE49-F238E27FC236}">
                    <a16:creationId xmlns:a16="http://schemas.microsoft.com/office/drawing/2014/main" id="{CEA67B0F-B205-40F2-9C06-5DF6C4362F3D}"/>
                  </a:ext>
                </a:extLst>
              </p:cNvPr>
              <p:cNvSpPr txBox="1"/>
              <p:nvPr/>
            </p:nvSpPr>
            <p:spPr>
              <a:xfrm>
                <a:off x="3113253" y="4423430"/>
                <a:ext cx="2579552" cy="6779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𝑝𝑟𝑖𝑚𝑖𝑡𝑖𝑣𝑒</m:t>
                                  </m:r>
                                </m:sub>
                              </m:sSub>
                            </m:e>
                          </m:acc>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𝑖𝑗</m:t>
                                          </m:r>
                                        </m:sub>
                                      </m:sSub>
                                    </m:e>
                                  </m:acc>
                                </m:e>
                              </m:d>
                            </m:e>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𝑛</m:t>
                                          </m:r>
                                          <m:r>
                                            <a:rPr lang="en-US" i="1">
                                              <a:latin typeface="Cambria Math" panose="02040503050406030204" pitchFamily="18" charset="0"/>
                                            </a:rPr>
                                            <m:t>𝑗</m:t>
                                          </m:r>
                                        </m:sub>
                                      </m:sSub>
                                    </m:e>
                                  </m:acc>
                                </m:e>
                              </m:d>
                            </m:e>
                          </m:eqArr>
                          <m:eqArr>
                            <m:eqArrPr>
                              <m:ctrlPr>
                                <a:rPr lang="en-US" i="1">
                                  <a:latin typeface="Cambria Math" panose="02040503050406030204" pitchFamily="18" charset="0"/>
                                </a:rPr>
                              </m:ctrlPr>
                            </m:eqArr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r>
                                            <a:rPr lang="en-US" b="0" i="1" smtClean="0">
                                              <a:latin typeface="Cambria Math" panose="02040503050406030204" pitchFamily="18" charset="0"/>
                                            </a:rPr>
                                            <m:t>𝑛</m:t>
                                          </m:r>
                                        </m:sub>
                                      </m:sSub>
                                    </m:e>
                                  </m:acc>
                                </m:e>
                              </m:d>
                            </m:e>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𝑛𝑛</m:t>
                                          </m:r>
                                        </m:sub>
                                      </m:sSub>
                                    </m:e>
                                  </m:acc>
                                </m:e>
                              </m:d>
                            </m:e>
                          </m:eqArr>
                        </m:e>
                      </m:d>
                    </m:oMath>
                  </m:oMathPara>
                </a14:m>
                <a:endParaRPr lang="en-US" dirty="0"/>
              </a:p>
            </p:txBody>
          </p:sp>
        </mc:Choice>
        <mc:Fallback xmlns="">
          <p:sp>
            <p:nvSpPr>
              <p:cNvPr id="9" name="TextBox 15">
                <a:extLst>
                  <a:ext uri="{FF2B5EF4-FFF2-40B4-BE49-F238E27FC236}">
                    <a16:creationId xmlns:a16="http://schemas.microsoft.com/office/drawing/2014/main" id="{CEA67B0F-B205-40F2-9C06-5DF6C4362F3D}"/>
                  </a:ext>
                </a:extLst>
              </p:cNvPr>
              <p:cNvSpPr txBox="1">
                <a:spLocks noRot="1" noChangeAspect="1" noMove="1" noResize="1" noEditPoints="1" noAdjustHandles="1" noChangeArrowheads="1" noChangeShapeType="1" noTextEdit="1"/>
              </p:cNvSpPr>
              <p:nvPr/>
            </p:nvSpPr>
            <p:spPr>
              <a:xfrm>
                <a:off x="3113253" y="4423430"/>
                <a:ext cx="2579552" cy="677943"/>
              </a:xfrm>
              <a:prstGeom prst="rect">
                <a:avLst/>
              </a:prstGeom>
              <a:blipFill>
                <a:blip r:embed="rId3"/>
                <a:stretch>
                  <a:fillRect r="-28369" b="-31532"/>
                </a:stretch>
              </a:blipFill>
            </p:spPr>
            <p:txBody>
              <a:bodyPr/>
              <a:lstStyle/>
              <a:p>
                <a:r>
                  <a:rPr lang="en-US">
                    <a:noFill/>
                  </a:rPr>
                  <a:t> </a:t>
                </a:r>
              </a:p>
            </p:txBody>
          </p:sp>
        </mc:Fallback>
      </mc:AlternateContent>
      <p:sp>
        <p:nvSpPr>
          <p:cNvPr id="10" name="TextBox 14">
            <a:extLst>
              <a:ext uri="{FF2B5EF4-FFF2-40B4-BE49-F238E27FC236}">
                <a16:creationId xmlns:a16="http://schemas.microsoft.com/office/drawing/2014/main" id="{1F8DC176-BA3B-48AA-A929-EA07CB962E01}"/>
              </a:ext>
            </a:extLst>
          </p:cNvPr>
          <p:cNvSpPr txBox="1"/>
          <p:nvPr/>
        </p:nvSpPr>
        <p:spPr>
          <a:xfrm>
            <a:off x="8378216" y="4643639"/>
            <a:ext cx="559769" cy="369332"/>
          </a:xfrm>
          <a:prstGeom prst="rect">
            <a:avLst/>
          </a:prstGeom>
          <a:noFill/>
        </p:spPr>
        <p:txBody>
          <a:bodyPr wrap="none" rtlCol="0">
            <a:spAutoFit/>
          </a:bodyPr>
          <a:lstStyle/>
          <a:p>
            <a:r>
              <a:rPr lang="en-US" dirty="0"/>
              <a:t>(33)</a:t>
            </a:r>
          </a:p>
        </p:txBody>
      </p:sp>
    </p:spTree>
    <p:extLst>
      <p:ext uri="{BB962C8B-B14F-4D97-AF65-F5344CB8AC3E}">
        <p14:creationId xmlns:p14="http://schemas.microsoft.com/office/powerpoint/2010/main" val="351003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Phase Impedance Matrix for Overhead Lines</a:t>
            </a:r>
            <a:br>
              <a:rPr lang="en-US" sz="3200" dirty="0"/>
            </a:br>
            <a:endParaRPr lang="en-US" sz="3200" dirty="0"/>
          </a:p>
        </p:txBody>
      </p:sp>
      <p:sp>
        <p:nvSpPr>
          <p:cNvPr id="3" name="Content Placeholder 2"/>
          <p:cNvSpPr>
            <a:spLocks noGrp="1"/>
          </p:cNvSpPr>
          <p:nvPr>
            <p:ph idx="1"/>
          </p:nvPr>
        </p:nvSpPr>
        <p:spPr>
          <a:xfrm>
            <a:off x="381000" y="990600"/>
            <a:ext cx="8458200" cy="4114800"/>
          </a:xfrm>
        </p:spPr>
        <p:txBody>
          <a:bodyPr/>
          <a:lstStyle/>
          <a:p>
            <a:pPr algn="just">
              <a:buClrTx/>
              <a:buFont typeface="Arial" panose="020B0604020202020204" pitchFamily="34" charset="0"/>
              <a:buChar char="•"/>
            </a:pPr>
            <a:r>
              <a:rPr lang="en-US" sz="2100" dirty="0">
                <a:solidFill>
                  <a:srgbClr val="000000"/>
                </a:solidFill>
                <a:latin typeface="Times"/>
                <a:cs typeface="Times"/>
              </a:rPr>
              <a:t>Fig.5 shows a four-wire grounded neutral line segment.</a:t>
            </a:r>
          </a:p>
          <a:p>
            <a:pPr algn="just">
              <a:buClrTx/>
              <a:buFont typeface="Arial" panose="020B0604020202020204" pitchFamily="34" charset="0"/>
              <a:buChar char="•"/>
            </a:pPr>
            <a:r>
              <a:rPr lang="en-US" sz="2100" dirty="0">
                <a:solidFill>
                  <a:srgbClr val="000000"/>
                </a:solidFill>
                <a:latin typeface="Times"/>
                <a:cs typeface="Times"/>
              </a:rPr>
              <a:t>For most applications, the primitive impedance matrix needs to be reduced to a 3 × 3 “phase frame” matrix consisting of the self- and mutual equivalent impedances for the three phases. </a:t>
            </a:r>
          </a:p>
          <a:p>
            <a:pPr algn="just">
              <a:buClrTx/>
              <a:buFont typeface="Arial" panose="020B0604020202020204" pitchFamily="34" charset="0"/>
              <a:buChar char="•"/>
            </a:pPr>
            <a:r>
              <a:rPr lang="en-US" sz="2100" dirty="0">
                <a:solidFill>
                  <a:srgbClr val="000000"/>
                </a:solidFill>
                <a:latin typeface="Times"/>
                <a:cs typeface="Times"/>
              </a:rPr>
              <a:t>One standard method of reduction is the “Kron” reduction. The assumption is made that the line has a </a:t>
            </a:r>
            <a:r>
              <a:rPr lang="en-US" sz="2100" dirty="0" err="1">
                <a:solidFill>
                  <a:srgbClr val="000000"/>
                </a:solidFill>
                <a:latin typeface="Times"/>
                <a:cs typeface="Times"/>
              </a:rPr>
              <a:t>multigrounded</a:t>
            </a:r>
            <a:r>
              <a:rPr lang="en-US" sz="2100" dirty="0">
                <a:solidFill>
                  <a:srgbClr val="000000"/>
                </a:solidFill>
                <a:latin typeface="Times"/>
                <a:cs typeface="Times"/>
              </a:rPr>
              <a:t> neutral as shown in Fig.5. </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1752600" y="3124200"/>
            <a:ext cx="5953125" cy="2656539"/>
          </a:xfrm>
          <a:prstGeom prst="rect">
            <a:avLst/>
          </a:prstGeom>
        </p:spPr>
      </p:pic>
      <p:sp>
        <p:nvSpPr>
          <p:cNvPr id="7" name="TextBox 6"/>
          <p:cNvSpPr txBox="1"/>
          <p:nvPr/>
        </p:nvSpPr>
        <p:spPr>
          <a:xfrm>
            <a:off x="1981200" y="5715000"/>
            <a:ext cx="5374547" cy="338554"/>
          </a:xfrm>
          <a:prstGeom prst="rect">
            <a:avLst/>
          </a:prstGeom>
          <a:noFill/>
        </p:spPr>
        <p:txBody>
          <a:bodyPr wrap="square" rtlCol="0">
            <a:spAutoFit/>
          </a:bodyPr>
          <a:lstStyle/>
          <a:p>
            <a:pPr algn="ctr"/>
            <a:r>
              <a:rPr lang="en-US" sz="1600" dirty="0"/>
              <a:t>Fig.5 Four-wire grounded wye line segment</a:t>
            </a:r>
          </a:p>
        </p:txBody>
      </p:sp>
    </p:spTree>
    <p:extLst>
      <p:ext uri="{BB962C8B-B14F-4D97-AF65-F5344CB8AC3E}">
        <p14:creationId xmlns:p14="http://schemas.microsoft.com/office/powerpoint/2010/main" val="8724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914400"/>
            <a:ext cx="8686800" cy="400110"/>
          </a:xfrm>
          <a:prstGeom prst="rect">
            <a:avLst/>
          </a:prstGeom>
        </p:spPr>
        <p:txBody>
          <a:bodyPr wrap="square">
            <a:spAutoFit/>
          </a:bodyPr>
          <a:lstStyle/>
          <a:p>
            <a:r>
              <a:rPr lang="en-US" sz="2000" dirty="0"/>
              <a:t>The Kron reduction method applies KVL to the circuit:</a:t>
            </a:r>
          </a:p>
        </p:txBody>
      </p:sp>
      <p:sp>
        <p:nvSpPr>
          <p:cNvPr id="7" name="Rectangle 6"/>
          <p:cNvSpPr/>
          <p:nvPr/>
        </p:nvSpPr>
        <p:spPr>
          <a:xfrm>
            <a:off x="152400" y="2585584"/>
            <a:ext cx="6705600" cy="400110"/>
          </a:xfrm>
          <a:prstGeom prst="rect">
            <a:avLst/>
          </a:prstGeom>
        </p:spPr>
        <p:txBody>
          <a:bodyPr wrap="square">
            <a:spAutoFit/>
          </a:bodyPr>
          <a:lstStyle/>
          <a:p>
            <a:r>
              <a:rPr lang="en-US" sz="2000" dirty="0">
                <a:solidFill>
                  <a:srgbClr val="000000"/>
                </a:solidFill>
              </a:rPr>
              <a:t>In partitioned form, Equation (34) becomes</a:t>
            </a:r>
          </a:p>
        </p:txBody>
      </p:sp>
      <p:sp>
        <p:nvSpPr>
          <p:cNvPr id="8" name="Rectangle 7"/>
          <p:cNvSpPr/>
          <p:nvPr/>
        </p:nvSpPr>
        <p:spPr>
          <a:xfrm>
            <a:off x="152400" y="3733800"/>
            <a:ext cx="8610600" cy="707886"/>
          </a:xfrm>
          <a:prstGeom prst="rect">
            <a:avLst/>
          </a:prstGeom>
        </p:spPr>
        <p:txBody>
          <a:bodyPr wrap="square">
            <a:spAutoFit/>
          </a:bodyPr>
          <a:lstStyle/>
          <a:p>
            <a:r>
              <a:rPr lang="en-US" sz="2000" dirty="0">
                <a:solidFill>
                  <a:srgbClr val="000000"/>
                </a:solidFill>
              </a:rPr>
              <a:t>Because the neutral is grounded, the voltages </a:t>
            </a:r>
            <a:r>
              <a:rPr lang="en-US" sz="2000" i="1" dirty="0" err="1">
                <a:solidFill>
                  <a:srgbClr val="000000"/>
                </a:solidFill>
              </a:rPr>
              <a:t>V</a:t>
            </a:r>
            <a:r>
              <a:rPr lang="en-US" sz="2000" i="1" baseline="-25000" dirty="0" err="1">
                <a:solidFill>
                  <a:srgbClr val="000000"/>
                </a:solidFill>
              </a:rPr>
              <a:t>ng</a:t>
            </a:r>
            <a:r>
              <a:rPr lang="en-US" sz="2000" dirty="0">
                <a:solidFill>
                  <a:srgbClr val="000000"/>
                </a:solidFill>
              </a:rPr>
              <a:t> and </a:t>
            </a:r>
            <a:r>
              <a:rPr lang="en-US" sz="2000" i="1" dirty="0" err="1">
                <a:solidFill>
                  <a:srgbClr val="000000"/>
                </a:solidFill>
              </a:rPr>
              <a:t>V</a:t>
            </a:r>
            <a:r>
              <a:rPr lang="en-US" sz="2000" dirty="0" err="1">
                <a:solidFill>
                  <a:srgbClr val="000000"/>
                </a:solidFill>
              </a:rPr>
              <a:t>′</a:t>
            </a:r>
            <a:r>
              <a:rPr lang="en-US" sz="2000" i="1" baseline="-25000" dirty="0" err="1">
                <a:solidFill>
                  <a:srgbClr val="000000"/>
                </a:solidFill>
              </a:rPr>
              <a:t>ng</a:t>
            </a:r>
            <a:r>
              <a:rPr lang="en-US" sz="2000" dirty="0">
                <a:solidFill>
                  <a:srgbClr val="000000"/>
                </a:solidFill>
              </a:rPr>
              <a:t> are equal to zero. Substituting those values into Equation (35) and expanding result in</a:t>
            </a:r>
          </a:p>
        </p:txBody>
      </p:sp>
      <mc:AlternateContent xmlns:mc="http://schemas.openxmlformats.org/markup-compatibility/2006">
        <mc:Choice xmlns:a14="http://schemas.microsoft.com/office/drawing/2010/main" Requires="a14">
          <p:sp>
            <p:nvSpPr>
              <p:cNvPr id="9" name="TextBox 12">
                <a:extLst>
                  <a:ext uri="{FF2B5EF4-FFF2-40B4-BE49-F238E27FC236}">
                    <a16:creationId xmlns:a16="http://schemas.microsoft.com/office/drawing/2014/main" id="{146509C5-7867-4D8B-AF7F-8772D7FB82E3}"/>
                  </a:ext>
                </a:extLst>
              </p:cNvPr>
              <p:cNvSpPr txBox="1"/>
              <p:nvPr/>
            </p:nvSpPr>
            <p:spPr>
              <a:xfrm>
                <a:off x="2614398" y="1301869"/>
                <a:ext cx="4480073" cy="12768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𝑏</m:t>
                                  </m:r>
                                  <m:r>
                                    <a:rPr lang="en-US" sz="1800" i="1">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𝑐</m:t>
                                  </m:r>
                                  <m:r>
                                    <a:rPr lang="en-US" sz="1800" i="1">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𝑛</m:t>
                                  </m:r>
                                  <m:r>
                                    <a:rPr lang="en-US" sz="1800" i="1">
                                      <a:latin typeface="Cambria Math" panose="02040503050406030204" pitchFamily="18" charset="0"/>
                                    </a:rPr>
                                    <m:t>𝑔</m:t>
                                  </m:r>
                                </m:sub>
                              </m:sSub>
                            </m:e>
                          </m:eqAr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smtClean="0">
                                  <a:latin typeface="Cambria Math" panose="02040503050406030204" pitchFamily="18" charset="0"/>
                                </a:rPr>
                              </m:ctrlPr>
                            </m:eqArrPr>
                            <m:e>
                              <m:sSubSup>
                                <m:sSubSupPr>
                                  <m:ctrlPr>
                                    <a:rPr lang="en-US" sz="1800" i="1" smtClean="0">
                                      <a:latin typeface="Cambria Math" panose="02040503050406030204" pitchFamily="18" charset="0"/>
                                    </a:rPr>
                                  </m:ctrlPr>
                                </m:sSubSupPr>
                                <m:e>
                                  <m:r>
                                    <a:rPr lang="en-US" sz="1800" b="0" i="1" smtClean="0">
                                      <a:latin typeface="Cambria Math" panose="02040503050406030204" pitchFamily="18" charset="0"/>
                                    </a:rPr>
                                    <m:t>𝑉</m:t>
                                  </m:r>
                                </m:e>
                                <m:sub>
                                  <m:r>
                                    <a:rPr lang="en-US" sz="1800" b="0" i="1" smtClean="0">
                                      <a:latin typeface="Cambria Math" panose="02040503050406030204" pitchFamily="18" charset="0"/>
                                    </a:rPr>
                                    <m:t>𝑎𝑔</m:t>
                                  </m:r>
                                </m:sub>
                                <m:sup>
                                  <m:r>
                                    <a:rPr lang="en-US" sz="1800" b="0" i="1" smtClean="0">
                                      <a:latin typeface="Cambria Math" panose="02040503050406030204" pitchFamily="18" charset="0"/>
                                    </a:rPr>
                                    <m:t>′</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𝑏</m:t>
                                  </m:r>
                                  <m:r>
                                    <a:rPr lang="en-US" sz="1800" i="1">
                                      <a:latin typeface="Cambria Math" panose="02040503050406030204" pitchFamily="18" charset="0"/>
                                    </a:rPr>
                                    <m:t>𝑔</m:t>
                                  </m:r>
                                </m:sub>
                                <m:sup>
                                  <m:r>
                                    <a:rPr lang="en-US" sz="1800" i="1">
                                      <a:latin typeface="Cambria Math" panose="02040503050406030204" pitchFamily="18" charset="0"/>
                                    </a:rPr>
                                    <m:t>′</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𝑐</m:t>
                                  </m:r>
                                  <m:r>
                                    <a:rPr lang="en-US" sz="1800" i="1">
                                      <a:latin typeface="Cambria Math" panose="02040503050406030204" pitchFamily="18" charset="0"/>
                                    </a:rPr>
                                    <m:t>𝑔</m:t>
                                  </m:r>
                                </m:sub>
                                <m:sup>
                                  <m:r>
                                    <a:rPr lang="en-US" sz="1800" i="1">
                                      <a:latin typeface="Cambria Math" panose="02040503050406030204" pitchFamily="18" charset="0"/>
                                    </a:rPr>
                                    <m:t>′</m:t>
                                  </m:r>
                                </m:sup>
                              </m:sSubSup>
                            </m:e>
                            <m:e>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b="0" i="1" smtClean="0">
                                      <a:latin typeface="Cambria Math" panose="02040503050406030204" pitchFamily="18" charset="0"/>
                                    </a:rPr>
                                    <m:t>𝑛</m:t>
                                  </m:r>
                                  <m:r>
                                    <a:rPr lang="en-US" sz="1800" i="1">
                                      <a:latin typeface="Cambria Math" panose="02040503050406030204" pitchFamily="18" charset="0"/>
                                    </a:rPr>
                                    <m:t>𝑔</m:t>
                                  </m:r>
                                </m:sub>
                                <m:sup>
                                  <m:r>
                                    <a:rPr lang="en-US" sz="1800" i="1">
                                      <a:latin typeface="Cambria Math" panose="02040503050406030204" pitchFamily="18" charset="0"/>
                                    </a:rPr>
                                    <m:t>′</m:t>
                                  </m:r>
                                </m:sup>
                              </m:sSubSup>
                            </m:e>
                          </m:eqAr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eqArr>
                            <m:eqArrPr>
                              <m:ctrlPr>
                                <a:rPr lang="en-US" sz="1800" b="0" i="1" smtClean="0">
                                  <a:latin typeface="Cambria Math" panose="02040503050406030204" pitchFamily="18" charset="0"/>
                                </a:rPr>
                              </m:ctrlPr>
                            </m:eqArrPr>
                            <m:e>
                              <m:m>
                                <m:mPr>
                                  <m:mcs>
                                    <m:mc>
                                      <m:mcPr>
                                        <m:count m:val="2"/>
                                        <m:mcJc m:val="center"/>
                                      </m:mcPr>
                                    </m:mc>
                                  </m:mcs>
                                  <m:ctrlPr>
                                    <a:rPr lang="en-US" sz="1800" b="0" i="1" smtClean="0">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𝑏𝑏</m:t>
                                            </m:r>
                                          </m:sub>
                                        </m:sSub>
                                      </m:e>
                                    </m:acc>
                                  </m:e>
                                </m:mr>
                              </m:m>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 </m:t>
                                    </m:r>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𝑎𝑛</m:t>
                                            </m:r>
                                          </m:sub>
                                        </m:sSub>
                                      </m:e>
                                    </m:acc>
                                  </m:e>
                                </m:mr>
                                <m:mr>
                                  <m:e>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𝑏𝑛</m:t>
                                            </m:r>
                                          </m:sub>
                                        </m:sSub>
                                      </m:e>
                                    </m:acc>
                                  </m:e>
                                </m:mr>
                              </m:m>
                            </m:e>
                            <m:e>
                              <m:m>
                                <m:mPr>
                                  <m:mcs>
                                    <m:mc>
                                      <m:mcPr>
                                        <m:count m:val="2"/>
                                        <m:mcJc m:val="center"/>
                                      </m:mcPr>
                                    </m:mc>
                                  </m:mcs>
                                  <m:ctrlPr>
                                    <a:rPr lang="en-US" sz="1800" b="0" i="1" smtClean="0">
                                      <a:latin typeface="Cambria Math" panose="02040503050406030204" pitchFamily="18" charset="0"/>
                                    </a:rPr>
                                  </m:ctrlPr>
                                </m:mP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𝑐𝑏</m:t>
                                            </m:r>
                                          </m:sub>
                                        </m:sSub>
                                      </m:e>
                                    </m:acc>
                                  </m:e>
                                </m:mr>
                                <m:m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𝑛𝑎</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𝑛𝑏</m:t>
                                            </m:r>
                                          </m:sub>
                                        </m:sSub>
                                      </m:e>
                                    </m:acc>
                                  </m:e>
                                </m:mr>
                              </m:m>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 </m:t>
                                    </m:r>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𝑐𝑛</m:t>
                                            </m:r>
                                          </m:sub>
                                        </m:sSub>
                                      </m:e>
                                    </m:acc>
                                  </m:e>
                                </m:mr>
                                <m:mr>
                                  <m:e>
                                    <m:r>
                                      <a:rPr lang="en-US" sz="1800" b="0" i="1" smtClean="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𝑛𝑐</m:t>
                                            </m:r>
                                          </m:sub>
                                        </m:sSub>
                                      </m:e>
                                    </m:acc>
                                  </m:e>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e>
                                </m:mr>
                              </m:m>
                            </m:e>
                          </m:eqArr>
                        </m:e>
                      </m:d>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𝑛</m:t>
                                  </m:r>
                                </m:sub>
                              </m:sSub>
                            </m:e>
                          </m:eqArr>
                        </m:e>
                      </m:d>
                    </m:oMath>
                  </m:oMathPara>
                </a14:m>
                <a:endParaRPr lang="en-US" dirty="0"/>
              </a:p>
            </p:txBody>
          </p:sp>
        </mc:Choice>
        <mc:Fallback>
          <p:sp>
            <p:nvSpPr>
              <p:cNvPr id="9" name="TextBox 12">
                <a:extLst>
                  <a:ext uri="{FF2B5EF4-FFF2-40B4-BE49-F238E27FC236}">
                    <a16:creationId xmlns:a16="http://schemas.microsoft.com/office/drawing/2014/main" id="{146509C5-7867-4D8B-AF7F-8772D7FB82E3}"/>
                  </a:ext>
                </a:extLst>
              </p:cNvPr>
              <p:cNvSpPr txBox="1">
                <a:spLocks noRot="1" noChangeAspect="1" noMove="1" noResize="1" noEditPoints="1" noAdjustHandles="1" noChangeArrowheads="1" noChangeShapeType="1" noTextEdit="1"/>
              </p:cNvSpPr>
              <p:nvPr/>
            </p:nvSpPr>
            <p:spPr>
              <a:xfrm>
                <a:off x="2614398" y="1301869"/>
                <a:ext cx="4480073" cy="1276824"/>
              </a:xfrm>
              <a:prstGeom prst="rect">
                <a:avLst/>
              </a:prstGeom>
              <a:blipFill>
                <a:blip r:embed="rId2"/>
                <a:stretch>
                  <a:fillRect b="-294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C88AD68-CD0F-4CC0-AAA3-F2ED016FE717}"/>
              </a:ext>
            </a:extLst>
          </p:cNvPr>
          <p:cNvSpPr txBox="1"/>
          <p:nvPr/>
        </p:nvSpPr>
        <p:spPr>
          <a:xfrm>
            <a:off x="7949715" y="1577269"/>
            <a:ext cx="559769" cy="369332"/>
          </a:xfrm>
          <a:prstGeom prst="rect">
            <a:avLst/>
          </a:prstGeom>
          <a:noFill/>
        </p:spPr>
        <p:txBody>
          <a:bodyPr wrap="none" rtlCol="0">
            <a:spAutoFit/>
          </a:bodyPr>
          <a:lstStyle/>
          <a:p>
            <a:r>
              <a:rPr lang="en-US" dirty="0"/>
              <a:t>(34)</a:t>
            </a:r>
          </a:p>
        </p:txBody>
      </p:sp>
      <mc:AlternateContent xmlns:mc="http://schemas.openxmlformats.org/markup-compatibility/2006" xmlns:a14="http://schemas.microsoft.com/office/drawing/2010/main">
        <mc:Choice Requires="a14">
          <p:sp>
            <p:nvSpPr>
              <p:cNvPr id="11" name="TextBox 18">
                <a:extLst>
                  <a:ext uri="{FF2B5EF4-FFF2-40B4-BE49-F238E27FC236}">
                    <a16:creationId xmlns:a16="http://schemas.microsoft.com/office/drawing/2014/main" id="{95AC4DEB-C31E-4D63-B256-DA8F7EC7C794}"/>
                  </a:ext>
                </a:extLst>
              </p:cNvPr>
              <p:cNvSpPr txBox="1"/>
              <p:nvPr/>
            </p:nvSpPr>
            <p:spPr>
              <a:xfrm>
                <a:off x="2438400" y="3017191"/>
                <a:ext cx="4834144" cy="697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𝑎𝑏𝑐</m:t>
                                      </m:r>
                                    </m:sub>
                                  </m:sSub>
                                </m:e>
                              </m:d>
                            </m:e>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𝑛𝑔</m:t>
                                      </m:r>
                                    </m:sub>
                                  </m:sSub>
                                </m:e>
                              </m:d>
                            </m:e>
                          </m:eqAr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𝑎𝑏𝑐</m:t>
                                      </m:r>
                                    </m:sub>
                                    <m:sup>
                                      <m:r>
                                        <a:rPr lang="en-US" sz="2000" i="1">
                                          <a:latin typeface="Cambria Math" panose="02040503050406030204" pitchFamily="18" charset="0"/>
                                        </a:rPr>
                                        <m:t>′</m:t>
                                      </m:r>
                                    </m:sup>
                                  </m:sSubSup>
                                </m:e>
                              </m:d>
                            </m:e>
                            <m:e>
                              <m:d>
                                <m:dPr>
                                  <m:begChr m:val="["/>
                                  <m:endChr m:val="]"/>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b="0" i="1" smtClean="0">
                                          <a:latin typeface="Cambria Math" panose="02040503050406030204" pitchFamily="18" charset="0"/>
                                        </a:rPr>
                                        <m:t>𝑛𝑔</m:t>
                                      </m:r>
                                    </m:sub>
                                    <m:sup>
                                      <m:r>
                                        <a:rPr lang="en-US" sz="2000" i="1">
                                          <a:latin typeface="Cambria Math" panose="02040503050406030204" pitchFamily="18" charset="0"/>
                                        </a:rPr>
                                        <m:t>′</m:t>
                                      </m:r>
                                    </m:sup>
                                  </m:sSubSup>
                                </m:e>
                              </m:d>
                            </m:e>
                          </m:eqAr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𝑖𝑗</m:t>
                                        </m:r>
                                      </m:sub>
                                    </m:sSub>
                                  </m:e>
                                </m:acc>
                                <m:r>
                                  <m:rPr>
                                    <m:brk m:alnAt="7"/>
                                  </m:rPr>
                                  <a:rPr lang="en-US" sz="2000" b="0" i="1" smtClean="0">
                                    <a:latin typeface="Cambria Math" panose="02040503050406030204" pitchFamily="18" charset="0"/>
                                  </a:rPr>
                                  <m:t>]</m:t>
                                </m:r>
                              </m:e>
                              <m:e>
                                <m:r>
                                  <m:rPr>
                                    <m:brk m:alnAt="7"/>
                                  </m:rP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r>
                                  <m:rPr>
                                    <m:brk m:alnAt="7"/>
                                  </m:rPr>
                                  <a:rPr lang="en-US" sz="2000" i="1">
                                    <a:latin typeface="Cambria Math" panose="02040503050406030204" pitchFamily="18" charset="0"/>
                                  </a:rPr>
                                  <m:t>]</m:t>
                                </m:r>
                              </m:e>
                            </m:mr>
                            <m:mr>
                              <m:e>
                                <m:r>
                                  <m:rPr>
                                    <m:brk m:alnAt="7"/>
                                  </m:rP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r>
                                  <m:rPr>
                                    <m:brk m:alnAt="7"/>
                                  </m:rPr>
                                  <a:rPr lang="en-US" sz="2000" i="1">
                                    <a:latin typeface="Cambria Math" panose="02040503050406030204" pitchFamily="18" charset="0"/>
                                  </a:rPr>
                                  <m:t>]</m:t>
                                </m:r>
                              </m:e>
                              <m:e>
                                <m:r>
                                  <m:rPr>
                                    <m:brk m:alnAt="7"/>
                                  </m:rP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𝑛𝑛</m:t>
                                        </m:r>
                                      </m:sub>
                                    </m:sSub>
                                  </m:e>
                                </m:acc>
                                <m:r>
                                  <m:rPr>
                                    <m:brk m:alnAt="7"/>
                                  </m:rPr>
                                  <a:rPr lang="en-US" sz="2000" i="1">
                                    <a:latin typeface="Cambria Math" panose="02040503050406030204" pitchFamily="18" charset="0"/>
                                  </a:rPr>
                                  <m:t>]</m:t>
                                </m:r>
                              </m:e>
                            </m:mr>
                          </m:m>
                        </m:e>
                      </m:d>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𝑛</m:t>
                                      </m:r>
                                    </m:sub>
                                  </m:sSub>
                                </m:e>
                              </m:d>
                            </m:e>
                          </m:eqArr>
                        </m:e>
                      </m:d>
                    </m:oMath>
                  </m:oMathPara>
                </a14:m>
                <a:endParaRPr lang="en-US" sz="2000" dirty="0"/>
              </a:p>
            </p:txBody>
          </p:sp>
        </mc:Choice>
        <mc:Fallback xmlns="">
          <p:sp>
            <p:nvSpPr>
              <p:cNvPr id="11" name="TextBox 18">
                <a:extLst>
                  <a:ext uri="{FF2B5EF4-FFF2-40B4-BE49-F238E27FC236}">
                    <a16:creationId xmlns:a16="http://schemas.microsoft.com/office/drawing/2014/main" id="{95AC4DEB-C31E-4D63-B256-DA8F7EC7C794}"/>
                  </a:ext>
                </a:extLst>
              </p:cNvPr>
              <p:cNvSpPr txBox="1">
                <a:spLocks noRot="1" noChangeAspect="1" noMove="1" noResize="1" noEditPoints="1" noAdjustHandles="1" noChangeArrowheads="1" noChangeShapeType="1" noTextEdit="1"/>
              </p:cNvSpPr>
              <p:nvPr/>
            </p:nvSpPr>
            <p:spPr>
              <a:xfrm>
                <a:off x="2438400" y="3017191"/>
                <a:ext cx="4834144" cy="697499"/>
              </a:xfrm>
              <a:prstGeom prst="rect">
                <a:avLst/>
              </a:prstGeom>
              <a:blipFill>
                <a:blip r:embed="rId3"/>
                <a:stretch>
                  <a:fillRect t="-10714" b="-10714"/>
                </a:stretch>
              </a:blipFill>
            </p:spPr>
            <p:txBody>
              <a:bodyPr/>
              <a:lstStyle/>
              <a:p>
                <a:r>
                  <a:rPr lang="en-US">
                    <a:noFill/>
                  </a:rPr>
                  <a:t> </a:t>
                </a:r>
              </a:p>
            </p:txBody>
          </p:sp>
        </mc:Fallback>
      </mc:AlternateContent>
      <p:sp>
        <p:nvSpPr>
          <p:cNvPr id="12" name="TextBox 13">
            <a:extLst>
              <a:ext uri="{FF2B5EF4-FFF2-40B4-BE49-F238E27FC236}">
                <a16:creationId xmlns:a16="http://schemas.microsoft.com/office/drawing/2014/main" id="{75447937-B2E5-4504-A176-3BAD1A8AB6FD}"/>
              </a:ext>
            </a:extLst>
          </p:cNvPr>
          <p:cNvSpPr txBox="1"/>
          <p:nvPr/>
        </p:nvSpPr>
        <p:spPr>
          <a:xfrm>
            <a:off x="7949715" y="3094821"/>
            <a:ext cx="559769" cy="369332"/>
          </a:xfrm>
          <a:prstGeom prst="rect">
            <a:avLst/>
          </a:prstGeom>
          <a:noFill/>
        </p:spPr>
        <p:txBody>
          <a:bodyPr wrap="none" rtlCol="0">
            <a:spAutoFit/>
          </a:bodyPr>
          <a:lstStyle/>
          <a:p>
            <a:r>
              <a:rPr lang="en-US" dirty="0"/>
              <a:t>(35)</a:t>
            </a:r>
          </a:p>
        </p:txBody>
      </p:sp>
      <mc:AlternateContent xmlns:mc="http://schemas.openxmlformats.org/markup-compatibility/2006" xmlns:a14="http://schemas.microsoft.com/office/drawing/2010/main">
        <mc:Choice Requires="a14">
          <p:sp>
            <p:nvSpPr>
              <p:cNvPr id="13" name="TextBox 10">
                <a:extLst>
                  <a:ext uri="{FF2B5EF4-FFF2-40B4-BE49-F238E27FC236}">
                    <a16:creationId xmlns:a16="http://schemas.microsoft.com/office/drawing/2014/main" id="{4045825F-4256-40C8-AFB4-FB9BC0ABAE9B}"/>
                  </a:ext>
                </a:extLst>
              </p:cNvPr>
              <p:cNvSpPr txBox="1"/>
              <p:nvPr/>
            </p:nvSpPr>
            <p:spPr>
              <a:xfrm>
                <a:off x="2622489" y="4571513"/>
                <a:ext cx="4465966"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13" name="TextBox 10">
                <a:extLst>
                  <a:ext uri="{FF2B5EF4-FFF2-40B4-BE49-F238E27FC236}">
                    <a16:creationId xmlns:a16="http://schemas.microsoft.com/office/drawing/2014/main" id="{4045825F-4256-40C8-AFB4-FB9BC0ABAE9B}"/>
                  </a:ext>
                </a:extLst>
              </p:cNvPr>
              <p:cNvSpPr txBox="1">
                <a:spLocks noRot="1" noChangeAspect="1" noMove="1" noResize="1" noEditPoints="1" noAdjustHandles="1" noChangeArrowheads="1" noChangeShapeType="1" noTextEdit="1"/>
              </p:cNvSpPr>
              <p:nvPr/>
            </p:nvSpPr>
            <p:spPr>
              <a:xfrm>
                <a:off x="2622489" y="4571513"/>
                <a:ext cx="4465966" cy="354584"/>
              </a:xfrm>
              <a:prstGeom prst="rect">
                <a:avLst/>
              </a:prstGeom>
              <a:blipFill>
                <a:blip r:embed="rId4"/>
                <a:stretch>
                  <a:fillRect t="-17241" r="-3411"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6">
                <a:extLst>
                  <a:ext uri="{FF2B5EF4-FFF2-40B4-BE49-F238E27FC236}">
                    <a16:creationId xmlns:a16="http://schemas.microsoft.com/office/drawing/2014/main" id="{498DDB17-43D6-475F-B623-226D2EFF7E63}"/>
                  </a:ext>
                </a:extLst>
              </p:cNvPr>
              <p:cNvSpPr txBox="1"/>
              <p:nvPr/>
            </p:nvSpPr>
            <p:spPr>
              <a:xfrm>
                <a:off x="2890383" y="5196945"/>
                <a:ext cx="3930178"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14" name="TextBox 16">
                <a:extLst>
                  <a:ext uri="{FF2B5EF4-FFF2-40B4-BE49-F238E27FC236}">
                    <a16:creationId xmlns:a16="http://schemas.microsoft.com/office/drawing/2014/main" id="{498DDB17-43D6-475F-B623-226D2EFF7E63}"/>
                  </a:ext>
                </a:extLst>
              </p:cNvPr>
              <p:cNvSpPr txBox="1">
                <a:spLocks noRot="1" noChangeAspect="1" noMove="1" noResize="1" noEditPoints="1" noAdjustHandles="1" noChangeArrowheads="1" noChangeShapeType="1" noTextEdit="1"/>
              </p:cNvSpPr>
              <p:nvPr/>
            </p:nvSpPr>
            <p:spPr>
              <a:xfrm>
                <a:off x="2890383" y="5196945"/>
                <a:ext cx="3930178" cy="354584"/>
              </a:xfrm>
              <a:prstGeom prst="rect">
                <a:avLst/>
              </a:prstGeom>
              <a:blipFill>
                <a:blip r:embed="rId5"/>
                <a:stretch>
                  <a:fillRect t="-17241" r="-3101" b="-34483"/>
                </a:stretch>
              </a:blipFill>
            </p:spPr>
            <p:txBody>
              <a:bodyPr/>
              <a:lstStyle/>
              <a:p>
                <a:r>
                  <a:rPr lang="en-US">
                    <a:noFill/>
                  </a:rPr>
                  <a:t> </a:t>
                </a:r>
              </a:p>
            </p:txBody>
          </p:sp>
        </mc:Fallback>
      </mc:AlternateContent>
      <p:sp>
        <p:nvSpPr>
          <p:cNvPr id="15" name="TextBox 15">
            <a:extLst>
              <a:ext uri="{FF2B5EF4-FFF2-40B4-BE49-F238E27FC236}">
                <a16:creationId xmlns:a16="http://schemas.microsoft.com/office/drawing/2014/main" id="{4A2FA057-1F92-482C-9880-22100FC1E945}"/>
              </a:ext>
            </a:extLst>
          </p:cNvPr>
          <p:cNvSpPr txBox="1"/>
          <p:nvPr/>
        </p:nvSpPr>
        <p:spPr>
          <a:xfrm>
            <a:off x="7949713" y="4476993"/>
            <a:ext cx="559769" cy="369332"/>
          </a:xfrm>
          <a:prstGeom prst="rect">
            <a:avLst/>
          </a:prstGeom>
          <a:noFill/>
        </p:spPr>
        <p:txBody>
          <a:bodyPr wrap="none" rtlCol="0">
            <a:spAutoFit/>
          </a:bodyPr>
          <a:lstStyle/>
          <a:p>
            <a:r>
              <a:rPr lang="en-US" dirty="0"/>
              <a:t>(36)</a:t>
            </a:r>
          </a:p>
        </p:txBody>
      </p:sp>
      <p:sp>
        <p:nvSpPr>
          <p:cNvPr id="16" name="TextBox 17">
            <a:extLst>
              <a:ext uri="{FF2B5EF4-FFF2-40B4-BE49-F238E27FC236}">
                <a16:creationId xmlns:a16="http://schemas.microsoft.com/office/drawing/2014/main" id="{5C52D068-86E2-4503-AF37-DB03FA99E72D}"/>
              </a:ext>
            </a:extLst>
          </p:cNvPr>
          <p:cNvSpPr txBox="1"/>
          <p:nvPr/>
        </p:nvSpPr>
        <p:spPr>
          <a:xfrm>
            <a:off x="7949713" y="5135883"/>
            <a:ext cx="559769" cy="369332"/>
          </a:xfrm>
          <a:prstGeom prst="rect">
            <a:avLst/>
          </a:prstGeom>
          <a:noFill/>
        </p:spPr>
        <p:txBody>
          <a:bodyPr wrap="none" rtlCol="0">
            <a:spAutoFit/>
          </a:bodyPr>
          <a:lstStyle/>
          <a:p>
            <a:r>
              <a:rPr lang="en-US" dirty="0"/>
              <a:t>(37)</a:t>
            </a:r>
          </a:p>
        </p:txBody>
      </p:sp>
    </p:spTree>
    <p:extLst>
      <p:ext uri="{BB962C8B-B14F-4D97-AF65-F5344CB8AC3E}">
        <p14:creationId xmlns:p14="http://schemas.microsoft.com/office/powerpoint/2010/main" val="23691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200" dirty="0"/>
              <a:t>Series Impedance of Overhead and Underground Lines</a:t>
            </a:r>
            <a:br>
              <a:rPr lang="en-US" sz="4000" dirty="0"/>
            </a:br>
            <a:endParaRPr lang="en-US" sz="3600" dirty="0"/>
          </a:p>
        </p:txBody>
      </p:sp>
      <p:sp>
        <p:nvSpPr>
          <p:cNvPr id="3" name="Content Placeholder 2"/>
          <p:cNvSpPr>
            <a:spLocks noGrp="1"/>
          </p:cNvSpPr>
          <p:nvPr>
            <p:ph idx="1"/>
          </p:nvPr>
        </p:nvSpPr>
        <p:spPr>
          <a:xfrm>
            <a:off x="381000" y="1066800"/>
            <a:ext cx="8382000" cy="4114800"/>
          </a:xfrm>
        </p:spPr>
        <p:txBody>
          <a:bodyPr/>
          <a:lstStyle/>
          <a:p>
            <a:pPr algn="just">
              <a:buClrTx/>
              <a:buFont typeface="Arial" panose="020B0604020202020204" pitchFamily="34" charset="0"/>
              <a:buChar char="•"/>
            </a:pPr>
            <a:r>
              <a:rPr lang="en-US" sz="2200" dirty="0">
                <a:solidFill>
                  <a:schemeClr val="tx1"/>
                </a:solidFill>
                <a:latin typeface="Times"/>
                <a:cs typeface="Times"/>
              </a:rPr>
              <a:t>The determination of the series impedance for overhead and underground lines is a critical step before the analysis of a distribution feeder can begin. </a:t>
            </a:r>
          </a:p>
          <a:p>
            <a:pPr algn="just">
              <a:buClrTx/>
              <a:buFont typeface="Arial" panose="020B0604020202020204" pitchFamily="34" charset="0"/>
              <a:buChar char="•"/>
            </a:pPr>
            <a:endParaRPr lang="en-US" sz="2200" dirty="0">
              <a:solidFill>
                <a:schemeClr val="tx1"/>
              </a:solidFill>
              <a:latin typeface="Times"/>
              <a:cs typeface="Times"/>
            </a:endParaRPr>
          </a:p>
          <a:p>
            <a:pPr algn="just">
              <a:buClrTx/>
              <a:buFont typeface="Arial" panose="020B0604020202020204" pitchFamily="34" charset="0"/>
              <a:buChar char="•"/>
            </a:pPr>
            <a:r>
              <a:rPr lang="en-US" sz="2200" dirty="0">
                <a:solidFill>
                  <a:schemeClr val="tx1"/>
                </a:solidFill>
                <a:latin typeface="Times"/>
                <a:cs typeface="Times"/>
              </a:rPr>
              <a:t>The series impedance of a single-phase, two-phase (V-phase), or three-phase distribution line consists of the resistance of the conductors and the self- and mutual inductive </a:t>
            </a:r>
            <a:r>
              <a:rPr lang="en-US" sz="2200" dirty="0" err="1">
                <a:solidFill>
                  <a:schemeClr val="tx1"/>
                </a:solidFill>
                <a:latin typeface="Times"/>
                <a:cs typeface="Times"/>
              </a:rPr>
              <a:t>reactances</a:t>
            </a:r>
            <a:r>
              <a:rPr lang="en-US" sz="2200" dirty="0">
                <a:solidFill>
                  <a:schemeClr val="tx1"/>
                </a:solidFill>
                <a:latin typeface="Times"/>
                <a:cs typeface="Times"/>
              </a:rPr>
              <a:t> resulting from the magnetic fields surrounding the conductors.</a:t>
            </a:r>
          </a:p>
          <a:p>
            <a:pPr algn="just">
              <a:buClrTx/>
            </a:pPr>
            <a:endParaRPr lang="en-US" sz="2200" dirty="0">
              <a:solidFill>
                <a:schemeClr val="tx1"/>
              </a:solidFill>
              <a:latin typeface="Times"/>
              <a:cs typeface="Times"/>
            </a:endParaRPr>
          </a:p>
          <a:p>
            <a:pPr algn="just">
              <a:buClrTx/>
              <a:buFont typeface="Arial" panose="020B0604020202020204" pitchFamily="34" charset="0"/>
              <a:buChar char="•"/>
            </a:pPr>
            <a:r>
              <a:rPr lang="en-US" sz="2200" dirty="0">
                <a:solidFill>
                  <a:schemeClr val="tx1"/>
                </a:solidFill>
                <a:latin typeface="Times"/>
                <a:cs typeface="Times"/>
              </a:rPr>
              <a:t>The resistance component for the conductors will typically come from a table of conductor data such as that found in Appendix A of </a:t>
            </a:r>
            <a:r>
              <a:rPr lang="en-US" sz="2200" dirty="0" err="1">
                <a:solidFill>
                  <a:schemeClr val="tx1"/>
                </a:solidFill>
                <a:latin typeface="Times"/>
                <a:cs typeface="Times"/>
              </a:rPr>
              <a:t>Kersting</a:t>
            </a:r>
            <a:r>
              <a:rPr lang="en-US" sz="2200" dirty="0">
                <a:solidFill>
                  <a:schemeClr val="tx1"/>
                </a:solidFill>
                <a:latin typeface="Times"/>
                <a:cs typeface="Times"/>
              </a:rPr>
              <a:t> Book. </a:t>
            </a:r>
          </a:p>
          <a:p>
            <a:pPr>
              <a:buClrTx/>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59300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600200"/>
            <a:ext cx="8760044" cy="430887"/>
          </a:xfrm>
          <a:prstGeom prst="rect">
            <a:avLst/>
          </a:prstGeom>
        </p:spPr>
        <p:txBody>
          <a:bodyPr wrap="square">
            <a:spAutoFit/>
          </a:bodyPr>
          <a:lstStyle/>
          <a:p>
            <a:r>
              <a:rPr lang="en-US" sz="2200" dirty="0">
                <a:solidFill>
                  <a:srgbClr val="000000"/>
                </a:solidFill>
              </a:rPr>
              <a:t>Solve Equation (37) for [</a:t>
            </a:r>
            <a:r>
              <a:rPr lang="en-US" sz="2200" i="1" dirty="0">
                <a:solidFill>
                  <a:srgbClr val="000000"/>
                </a:solidFill>
              </a:rPr>
              <a:t>I</a:t>
            </a:r>
            <a:r>
              <a:rPr lang="en-US" sz="2200" i="1" baseline="-25000" dirty="0">
                <a:solidFill>
                  <a:srgbClr val="000000"/>
                </a:solidFill>
              </a:rPr>
              <a:t>n</a:t>
            </a:r>
            <a:r>
              <a:rPr lang="en-US" sz="2200" dirty="0">
                <a:solidFill>
                  <a:srgbClr val="000000"/>
                </a:solidFill>
              </a:rPr>
              <a:t>]:</a:t>
            </a:r>
            <a:endParaRPr lang="en-US" sz="2200" dirty="0">
              <a:solidFill>
                <a:srgbClr val="000000"/>
              </a:solidFill>
              <a:effectLst/>
            </a:endParaRPr>
          </a:p>
        </p:txBody>
      </p:sp>
      <p:sp>
        <p:nvSpPr>
          <p:cNvPr id="7" name="Rectangle 6"/>
          <p:cNvSpPr/>
          <p:nvPr/>
        </p:nvSpPr>
        <p:spPr>
          <a:xfrm>
            <a:off x="231569" y="2844969"/>
            <a:ext cx="8534400" cy="1446550"/>
          </a:xfrm>
          <a:prstGeom prst="rect">
            <a:avLst/>
          </a:prstGeom>
        </p:spPr>
        <p:txBody>
          <a:bodyPr wrap="square">
            <a:spAutoFit/>
          </a:bodyPr>
          <a:lstStyle/>
          <a:p>
            <a:pPr algn="just"/>
            <a:r>
              <a:rPr lang="en-US" sz="2200" dirty="0">
                <a:solidFill>
                  <a:srgbClr val="000000"/>
                </a:solidFill>
              </a:rPr>
              <a:t>Note in Equation (38) that once the line currents have been computed it is possible to determine the current flowing in the neutral conductor. Because this will be a useful concept later on, the “neutral transformation matrix” is defined as</a:t>
            </a:r>
          </a:p>
        </p:txBody>
      </p:sp>
      <p:sp>
        <p:nvSpPr>
          <p:cNvPr id="8" name="Rectangle 7"/>
          <p:cNvSpPr/>
          <p:nvPr/>
        </p:nvSpPr>
        <p:spPr>
          <a:xfrm>
            <a:off x="236517" y="4874568"/>
            <a:ext cx="1287532" cy="461665"/>
          </a:xfrm>
          <a:prstGeom prst="rect">
            <a:avLst/>
          </a:prstGeom>
        </p:spPr>
        <p:txBody>
          <a:bodyPr wrap="none">
            <a:spAutoFit/>
          </a:bodyPr>
          <a:lstStyle/>
          <a:p>
            <a:r>
              <a:rPr lang="en-US" dirty="0">
                <a:solidFill>
                  <a:srgbClr val="000000"/>
                </a:solidFill>
              </a:rPr>
              <a:t>such that</a:t>
            </a:r>
          </a:p>
        </p:txBody>
      </p:sp>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1FB2D1D6-2017-4E3D-9A49-A18C89F0C2B3}"/>
                  </a:ext>
                </a:extLst>
              </p:cNvPr>
              <p:cNvSpPr txBox="1"/>
              <p:nvPr/>
            </p:nvSpPr>
            <p:spPr>
              <a:xfrm>
                <a:off x="2643533" y="1058623"/>
                <a:ext cx="3930178"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9" name="TextBox 16">
                <a:extLst>
                  <a:ext uri="{FF2B5EF4-FFF2-40B4-BE49-F238E27FC236}">
                    <a16:creationId xmlns:a16="http://schemas.microsoft.com/office/drawing/2014/main" id="{1FB2D1D6-2017-4E3D-9A49-A18C89F0C2B3}"/>
                  </a:ext>
                </a:extLst>
              </p:cNvPr>
              <p:cNvSpPr txBox="1">
                <a:spLocks noRot="1" noChangeAspect="1" noMove="1" noResize="1" noEditPoints="1" noAdjustHandles="1" noChangeArrowheads="1" noChangeShapeType="1" noTextEdit="1"/>
              </p:cNvSpPr>
              <p:nvPr/>
            </p:nvSpPr>
            <p:spPr>
              <a:xfrm>
                <a:off x="2643533" y="1058623"/>
                <a:ext cx="3930178" cy="354584"/>
              </a:xfrm>
              <a:prstGeom prst="rect">
                <a:avLst/>
              </a:prstGeom>
              <a:blipFill>
                <a:blip r:embed="rId2"/>
                <a:stretch>
                  <a:fillRect t="-17241" r="-3106" b="-34483"/>
                </a:stretch>
              </a:blipFill>
            </p:spPr>
            <p:txBody>
              <a:bodyPr/>
              <a:lstStyle/>
              <a:p>
                <a:r>
                  <a:rPr lang="en-US">
                    <a:noFill/>
                  </a:rPr>
                  <a:t> </a:t>
                </a:r>
              </a:p>
            </p:txBody>
          </p:sp>
        </mc:Fallback>
      </mc:AlternateContent>
      <p:sp>
        <p:nvSpPr>
          <p:cNvPr id="10" name="TextBox 17">
            <a:extLst>
              <a:ext uri="{FF2B5EF4-FFF2-40B4-BE49-F238E27FC236}">
                <a16:creationId xmlns:a16="http://schemas.microsoft.com/office/drawing/2014/main" id="{C9589F9F-75AD-4388-9396-73F6B18BA705}"/>
              </a:ext>
            </a:extLst>
          </p:cNvPr>
          <p:cNvSpPr txBox="1"/>
          <p:nvPr/>
        </p:nvSpPr>
        <p:spPr>
          <a:xfrm>
            <a:off x="7848600" y="984972"/>
            <a:ext cx="559769" cy="369332"/>
          </a:xfrm>
          <a:prstGeom prst="rect">
            <a:avLst/>
          </a:prstGeom>
          <a:noFill/>
        </p:spPr>
        <p:txBody>
          <a:bodyPr wrap="none" rtlCol="0">
            <a:spAutoFit/>
          </a:bodyPr>
          <a:lstStyle/>
          <a:p>
            <a:r>
              <a:rPr lang="en-US" dirty="0"/>
              <a:t>(37)</a:t>
            </a:r>
          </a:p>
        </p:txBody>
      </p:sp>
      <mc:AlternateContent xmlns:mc="http://schemas.openxmlformats.org/markup-compatibility/2006" xmlns:a14="http://schemas.microsoft.com/office/drawing/2010/main">
        <mc:Choice Requires="a14">
          <p:sp>
            <p:nvSpPr>
              <p:cNvPr id="11" name="TextBox 18">
                <a:extLst>
                  <a:ext uri="{FF2B5EF4-FFF2-40B4-BE49-F238E27FC236}">
                    <a16:creationId xmlns:a16="http://schemas.microsoft.com/office/drawing/2014/main" id="{55B6F811-DC99-441A-BC3E-268C3FE5729E}"/>
                  </a:ext>
                </a:extLst>
              </p:cNvPr>
              <p:cNvSpPr txBox="1"/>
              <p:nvPr/>
            </p:nvSpPr>
            <p:spPr>
              <a:xfrm>
                <a:off x="3012958" y="2276983"/>
                <a:ext cx="2993063"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b="0" i="1" smtClean="0">
                            <a:latin typeface="Cambria Math" panose="02040503050406030204" pitchFamily="18" charset="0"/>
                          </a:rPr>
                          <m:t>−1</m:t>
                        </m:r>
                      </m:sup>
                    </m:sSup>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1" name="TextBox 18">
                <a:extLst>
                  <a:ext uri="{FF2B5EF4-FFF2-40B4-BE49-F238E27FC236}">
                    <a16:creationId xmlns:a16="http://schemas.microsoft.com/office/drawing/2014/main" id="{55B6F811-DC99-441A-BC3E-268C3FE5729E}"/>
                  </a:ext>
                </a:extLst>
              </p:cNvPr>
              <p:cNvSpPr txBox="1">
                <a:spLocks noRot="1" noChangeAspect="1" noMove="1" noResize="1" noEditPoints="1" noAdjustHandles="1" noChangeArrowheads="1" noChangeShapeType="1" noTextEdit="1"/>
              </p:cNvSpPr>
              <p:nvPr/>
            </p:nvSpPr>
            <p:spPr>
              <a:xfrm>
                <a:off x="3012958" y="2276983"/>
                <a:ext cx="2993063" cy="354584"/>
              </a:xfrm>
              <a:prstGeom prst="rect">
                <a:avLst/>
              </a:prstGeom>
              <a:blipFill>
                <a:blip r:embed="rId3"/>
                <a:stretch>
                  <a:fillRect t="-17241" b="-34483"/>
                </a:stretch>
              </a:blipFill>
            </p:spPr>
            <p:txBody>
              <a:bodyPr/>
              <a:lstStyle/>
              <a:p>
                <a:r>
                  <a:rPr lang="en-US">
                    <a:noFill/>
                  </a:rPr>
                  <a:t> </a:t>
                </a:r>
              </a:p>
            </p:txBody>
          </p:sp>
        </mc:Fallback>
      </mc:AlternateContent>
      <p:sp>
        <p:nvSpPr>
          <p:cNvPr id="12" name="TextBox 19">
            <a:extLst>
              <a:ext uri="{FF2B5EF4-FFF2-40B4-BE49-F238E27FC236}">
                <a16:creationId xmlns:a16="http://schemas.microsoft.com/office/drawing/2014/main" id="{F92F55B2-87D8-4064-B385-C6FA9DF32E76}"/>
              </a:ext>
            </a:extLst>
          </p:cNvPr>
          <p:cNvSpPr txBox="1"/>
          <p:nvPr/>
        </p:nvSpPr>
        <p:spPr>
          <a:xfrm>
            <a:off x="7848599" y="2151221"/>
            <a:ext cx="559769" cy="369332"/>
          </a:xfrm>
          <a:prstGeom prst="rect">
            <a:avLst/>
          </a:prstGeom>
          <a:noFill/>
        </p:spPr>
        <p:txBody>
          <a:bodyPr wrap="none" rtlCol="0">
            <a:spAutoFit/>
          </a:bodyPr>
          <a:lstStyle/>
          <a:p>
            <a:r>
              <a:rPr lang="en-US" dirty="0"/>
              <a:t>(38)</a:t>
            </a:r>
          </a:p>
        </p:txBody>
      </p:sp>
      <mc:AlternateContent xmlns:mc="http://schemas.openxmlformats.org/markup-compatibility/2006" xmlns:a14="http://schemas.microsoft.com/office/drawing/2010/main">
        <mc:Choice Requires="a14">
          <p:sp>
            <p:nvSpPr>
              <p:cNvPr id="13" name="TextBox 20">
                <a:extLst>
                  <a:ext uri="{FF2B5EF4-FFF2-40B4-BE49-F238E27FC236}">
                    <a16:creationId xmlns:a16="http://schemas.microsoft.com/office/drawing/2014/main" id="{37CBF327-331B-404F-A57D-B9BEB85D8FB9}"/>
                  </a:ext>
                </a:extLst>
              </p:cNvPr>
              <p:cNvSpPr txBox="1"/>
              <p:nvPr/>
            </p:nvSpPr>
            <p:spPr>
              <a:xfrm>
                <a:off x="3404885" y="4291519"/>
                <a:ext cx="2334229"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𝑛𝑗</m:t>
                                  </m:r>
                                </m:sub>
                              </m:sSub>
                            </m:e>
                          </m:acc>
                        </m:e>
                      </m:d>
                    </m:oMath>
                  </m:oMathPara>
                </a14:m>
                <a:endParaRPr lang="en-US" sz="2000" dirty="0"/>
              </a:p>
            </p:txBody>
          </p:sp>
        </mc:Choice>
        <mc:Fallback xmlns="">
          <p:sp>
            <p:nvSpPr>
              <p:cNvPr id="13" name="TextBox 20">
                <a:extLst>
                  <a:ext uri="{FF2B5EF4-FFF2-40B4-BE49-F238E27FC236}">
                    <a16:creationId xmlns:a16="http://schemas.microsoft.com/office/drawing/2014/main" id="{37CBF327-331B-404F-A57D-B9BEB85D8FB9}"/>
                  </a:ext>
                </a:extLst>
              </p:cNvPr>
              <p:cNvSpPr txBox="1">
                <a:spLocks noRot="1" noChangeAspect="1" noMove="1" noResize="1" noEditPoints="1" noAdjustHandles="1" noChangeArrowheads="1" noChangeShapeType="1" noTextEdit="1"/>
              </p:cNvSpPr>
              <p:nvPr/>
            </p:nvSpPr>
            <p:spPr>
              <a:xfrm>
                <a:off x="3404885" y="4291519"/>
                <a:ext cx="2334229" cy="354584"/>
              </a:xfrm>
              <a:prstGeom prst="rect">
                <a:avLst/>
              </a:prstGeom>
              <a:blipFill>
                <a:blip r:embed="rId4"/>
                <a:stretch>
                  <a:fillRect t="-13793" r="-28272" b="-24138"/>
                </a:stretch>
              </a:blipFill>
            </p:spPr>
            <p:txBody>
              <a:bodyPr/>
              <a:lstStyle/>
              <a:p>
                <a:r>
                  <a:rPr lang="en-US">
                    <a:noFill/>
                  </a:rPr>
                  <a:t> </a:t>
                </a:r>
              </a:p>
            </p:txBody>
          </p:sp>
        </mc:Fallback>
      </mc:AlternateContent>
      <p:sp>
        <p:nvSpPr>
          <p:cNvPr id="14" name="TextBox 21">
            <a:extLst>
              <a:ext uri="{FF2B5EF4-FFF2-40B4-BE49-F238E27FC236}">
                <a16:creationId xmlns:a16="http://schemas.microsoft.com/office/drawing/2014/main" id="{CA1B6D5C-EB69-4F7C-8E77-A26AE1D485CF}"/>
              </a:ext>
            </a:extLst>
          </p:cNvPr>
          <p:cNvSpPr txBox="1"/>
          <p:nvPr/>
        </p:nvSpPr>
        <p:spPr>
          <a:xfrm>
            <a:off x="7848599" y="4151483"/>
            <a:ext cx="559769" cy="369332"/>
          </a:xfrm>
          <a:prstGeom prst="rect">
            <a:avLst/>
          </a:prstGeom>
          <a:noFill/>
        </p:spPr>
        <p:txBody>
          <a:bodyPr wrap="none" rtlCol="0">
            <a:spAutoFit/>
          </a:bodyPr>
          <a:lstStyle/>
          <a:p>
            <a:r>
              <a:rPr lang="en-US" dirty="0"/>
              <a:t>(39)</a:t>
            </a:r>
          </a:p>
        </p:txBody>
      </p:sp>
      <mc:AlternateContent xmlns:mc="http://schemas.openxmlformats.org/markup-compatibility/2006" xmlns:a14="http://schemas.microsoft.com/office/drawing/2010/main">
        <mc:Choice Requires="a14">
          <p:sp>
            <p:nvSpPr>
              <p:cNvPr id="16" name="TextBox 23">
                <a:extLst>
                  <a:ext uri="{FF2B5EF4-FFF2-40B4-BE49-F238E27FC236}">
                    <a16:creationId xmlns:a16="http://schemas.microsoft.com/office/drawing/2014/main" id="{ACCD8FAD-CCAE-41EE-B5E0-2A1BE0BE2B19}"/>
                  </a:ext>
                </a:extLst>
              </p:cNvPr>
              <p:cNvSpPr txBox="1"/>
              <p:nvPr/>
            </p:nvSpPr>
            <p:spPr>
              <a:xfrm>
                <a:off x="3633889" y="5376545"/>
                <a:ext cx="1876219"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𝑡</m:t>
                            </m:r>
                          </m:e>
                          <m:sub>
                            <m:r>
                              <a:rPr lang="en-US" sz="2000" i="1">
                                <a:latin typeface="Cambria Math" panose="02040503050406030204" pitchFamily="18" charset="0"/>
                              </a:rPr>
                              <m:t>𝑛</m:t>
                            </m:r>
                          </m:sub>
                        </m:sSub>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6" name="TextBox 23">
                <a:extLst>
                  <a:ext uri="{FF2B5EF4-FFF2-40B4-BE49-F238E27FC236}">
                    <a16:creationId xmlns:a16="http://schemas.microsoft.com/office/drawing/2014/main" id="{ACCD8FAD-CCAE-41EE-B5E0-2A1BE0BE2B19}"/>
                  </a:ext>
                </a:extLst>
              </p:cNvPr>
              <p:cNvSpPr txBox="1">
                <a:spLocks noRot="1" noChangeAspect="1" noMove="1" noResize="1" noEditPoints="1" noAdjustHandles="1" noChangeArrowheads="1" noChangeShapeType="1" noTextEdit="1"/>
              </p:cNvSpPr>
              <p:nvPr/>
            </p:nvSpPr>
            <p:spPr>
              <a:xfrm>
                <a:off x="3633889" y="5376545"/>
                <a:ext cx="1876219" cy="307777"/>
              </a:xfrm>
              <a:prstGeom prst="rect">
                <a:avLst/>
              </a:prstGeom>
              <a:blipFill>
                <a:blip r:embed="rId5"/>
                <a:stretch>
                  <a:fillRect t="-26000" b="-50000"/>
                </a:stretch>
              </a:blipFill>
            </p:spPr>
            <p:txBody>
              <a:bodyPr/>
              <a:lstStyle/>
              <a:p>
                <a:r>
                  <a:rPr lang="en-US">
                    <a:noFill/>
                  </a:rPr>
                  <a:t> </a:t>
                </a:r>
              </a:p>
            </p:txBody>
          </p:sp>
        </mc:Fallback>
      </mc:AlternateContent>
      <p:sp>
        <p:nvSpPr>
          <p:cNvPr id="17" name="TextBox 24">
            <a:extLst>
              <a:ext uri="{FF2B5EF4-FFF2-40B4-BE49-F238E27FC236}">
                <a16:creationId xmlns:a16="http://schemas.microsoft.com/office/drawing/2014/main" id="{A412EAF8-698C-4860-B31C-E6237FB759DF}"/>
              </a:ext>
            </a:extLst>
          </p:cNvPr>
          <p:cNvSpPr txBox="1"/>
          <p:nvPr/>
        </p:nvSpPr>
        <p:spPr>
          <a:xfrm>
            <a:off x="7848599" y="5325093"/>
            <a:ext cx="559769" cy="369332"/>
          </a:xfrm>
          <a:prstGeom prst="rect">
            <a:avLst/>
          </a:prstGeom>
          <a:noFill/>
        </p:spPr>
        <p:txBody>
          <a:bodyPr wrap="none" rtlCol="0">
            <a:spAutoFit/>
          </a:bodyPr>
          <a:lstStyle/>
          <a:p>
            <a:r>
              <a:rPr lang="en-US" dirty="0"/>
              <a:t>(40)</a:t>
            </a:r>
          </a:p>
        </p:txBody>
      </p:sp>
    </p:spTree>
    <p:extLst>
      <p:ext uri="{BB962C8B-B14F-4D97-AF65-F5344CB8AC3E}">
        <p14:creationId xmlns:p14="http://schemas.microsoft.com/office/powerpoint/2010/main" val="4204681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366805"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42874" y="2057400"/>
            <a:ext cx="8924925" cy="430887"/>
          </a:xfrm>
          <a:prstGeom prst="rect">
            <a:avLst/>
          </a:prstGeom>
        </p:spPr>
        <p:txBody>
          <a:bodyPr wrap="square">
            <a:spAutoFit/>
          </a:bodyPr>
          <a:lstStyle/>
          <a:p>
            <a:r>
              <a:rPr lang="en-US" sz="2200" dirty="0">
                <a:solidFill>
                  <a:srgbClr val="000000"/>
                </a:solidFill>
              </a:rPr>
              <a:t>Substitute Equation (38) into Equation (36):</a:t>
            </a:r>
            <a:endParaRPr lang="en-US" sz="2200" dirty="0">
              <a:solidFill>
                <a:srgbClr val="000000"/>
              </a:solidFill>
              <a:effectLst/>
            </a:endParaRPr>
          </a:p>
        </p:txBody>
      </p:sp>
      <p:sp>
        <p:nvSpPr>
          <p:cNvPr id="7" name="Rectangle 6"/>
          <p:cNvSpPr/>
          <p:nvPr/>
        </p:nvSpPr>
        <p:spPr>
          <a:xfrm>
            <a:off x="142874" y="3429000"/>
            <a:ext cx="8848726" cy="430887"/>
          </a:xfrm>
          <a:prstGeom prst="rect">
            <a:avLst/>
          </a:prstGeom>
        </p:spPr>
        <p:txBody>
          <a:bodyPr wrap="square">
            <a:spAutoFit/>
          </a:bodyPr>
          <a:lstStyle/>
          <a:p>
            <a:r>
              <a:rPr lang="en-US" sz="2200" dirty="0">
                <a:solidFill>
                  <a:srgbClr val="000000"/>
                </a:solidFill>
              </a:rPr>
              <a:t>where</a:t>
            </a:r>
            <a:endParaRPr lang="en-US" sz="2200" dirty="0">
              <a:solidFill>
                <a:srgbClr val="000000"/>
              </a:solidFill>
              <a:effectLst/>
            </a:endParaRPr>
          </a:p>
        </p:txBody>
      </p:sp>
      <p:sp>
        <p:nvSpPr>
          <p:cNvPr id="8" name="Rectangle 7"/>
          <p:cNvSpPr/>
          <p:nvPr/>
        </p:nvSpPr>
        <p:spPr>
          <a:xfrm>
            <a:off x="152400" y="4303016"/>
            <a:ext cx="8610600" cy="769441"/>
          </a:xfrm>
          <a:prstGeom prst="rect">
            <a:avLst/>
          </a:prstGeom>
        </p:spPr>
        <p:txBody>
          <a:bodyPr wrap="square">
            <a:spAutoFit/>
          </a:bodyPr>
          <a:lstStyle/>
          <a:p>
            <a:pPr algn="just"/>
            <a:r>
              <a:rPr lang="en-US" sz="2200" dirty="0">
                <a:solidFill>
                  <a:srgbClr val="000000"/>
                </a:solidFill>
              </a:rPr>
              <a:t>Equation (42) is the final form of the “Kron” reduction technique. The final phase impedance matrix becomes</a:t>
            </a:r>
          </a:p>
        </p:txBody>
      </p:sp>
      <mc:AlternateContent xmlns:mc="http://schemas.openxmlformats.org/markup-compatibility/2006" xmlns:a14="http://schemas.microsoft.com/office/drawing/2010/main">
        <mc:Choice Requires="a14">
          <p:sp>
            <p:nvSpPr>
              <p:cNvPr id="9" name="TextBox 22">
                <a:extLst>
                  <a:ext uri="{FF2B5EF4-FFF2-40B4-BE49-F238E27FC236}">
                    <a16:creationId xmlns:a16="http://schemas.microsoft.com/office/drawing/2014/main" id="{5A684552-F58E-40AE-A6C3-03C375ADBFBA}"/>
                  </a:ext>
                </a:extLst>
              </p:cNvPr>
              <p:cNvSpPr txBox="1"/>
              <p:nvPr/>
            </p:nvSpPr>
            <p:spPr>
              <a:xfrm>
                <a:off x="2372353" y="1083726"/>
                <a:ext cx="4465966"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oMath>
                </a14:m>
                <a:endParaRPr lang="en-US" sz="2000" dirty="0"/>
              </a:p>
            </p:txBody>
          </p:sp>
        </mc:Choice>
        <mc:Fallback xmlns="">
          <p:sp>
            <p:nvSpPr>
              <p:cNvPr id="9" name="TextBox 22">
                <a:extLst>
                  <a:ext uri="{FF2B5EF4-FFF2-40B4-BE49-F238E27FC236}">
                    <a16:creationId xmlns:a16="http://schemas.microsoft.com/office/drawing/2014/main" id="{5A684552-F58E-40AE-A6C3-03C375ADBFBA}"/>
                  </a:ext>
                </a:extLst>
              </p:cNvPr>
              <p:cNvSpPr txBox="1">
                <a:spLocks noRot="1" noChangeAspect="1" noMove="1" noResize="1" noEditPoints="1" noAdjustHandles="1" noChangeArrowheads="1" noChangeShapeType="1" noTextEdit="1"/>
              </p:cNvSpPr>
              <p:nvPr/>
            </p:nvSpPr>
            <p:spPr>
              <a:xfrm>
                <a:off x="2372353" y="1083726"/>
                <a:ext cx="4465966" cy="354584"/>
              </a:xfrm>
              <a:prstGeom prst="rect">
                <a:avLst/>
              </a:prstGeom>
              <a:blipFill>
                <a:blip r:embed="rId2"/>
                <a:stretch>
                  <a:fillRect t="-17241" r="-3411" b="-344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18">
                <a:extLst>
                  <a:ext uri="{FF2B5EF4-FFF2-40B4-BE49-F238E27FC236}">
                    <a16:creationId xmlns:a16="http://schemas.microsoft.com/office/drawing/2014/main" id="{1007E10D-45C7-491A-849E-4E757FD8B6CA}"/>
                  </a:ext>
                </a:extLst>
              </p:cNvPr>
              <p:cNvSpPr txBox="1"/>
              <p:nvPr/>
            </p:nvSpPr>
            <p:spPr>
              <a:xfrm>
                <a:off x="3122494" y="1558392"/>
                <a:ext cx="2993063" cy="354584"/>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𝑛</m:t>
                            </m:r>
                          </m:sub>
                        </m:sSub>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b="0" i="1" smtClean="0">
                            <a:latin typeface="Cambria Math" panose="02040503050406030204" pitchFamily="18" charset="0"/>
                          </a:rPr>
                          <m:t>−1</m:t>
                        </m:r>
                      </m:sup>
                    </m:sSup>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p:sp>
            <p:nvSpPr>
              <p:cNvPr id="10" name="TextBox 18">
                <a:extLst>
                  <a:ext uri="{FF2B5EF4-FFF2-40B4-BE49-F238E27FC236}">
                    <a16:creationId xmlns:a16="http://schemas.microsoft.com/office/drawing/2014/main" id="{1007E10D-45C7-491A-849E-4E757FD8B6CA}"/>
                  </a:ext>
                </a:extLst>
              </p:cNvPr>
              <p:cNvSpPr txBox="1">
                <a:spLocks noRot="1" noChangeAspect="1" noMove="1" noResize="1" noEditPoints="1" noAdjustHandles="1" noChangeArrowheads="1" noChangeShapeType="1" noTextEdit="1"/>
              </p:cNvSpPr>
              <p:nvPr/>
            </p:nvSpPr>
            <p:spPr>
              <a:xfrm>
                <a:off x="3122494" y="1558392"/>
                <a:ext cx="2993063" cy="354584"/>
              </a:xfrm>
              <a:prstGeom prst="rect">
                <a:avLst/>
              </a:prstGeom>
              <a:blipFill>
                <a:blip r:embed="rId3"/>
                <a:stretch>
                  <a:fillRect t="-10345"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26">
                <a:extLst>
                  <a:ext uri="{FF2B5EF4-FFF2-40B4-BE49-F238E27FC236}">
                    <a16:creationId xmlns:a16="http://schemas.microsoft.com/office/drawing/2014/main" id="{A29999DD-AFBA-4147-A8AB-7862C3D10121}"/>
                  </a:ext>
                </a:extLst>
              </p:cNvPr>
              <p:cNvSpPr txBox="1"/>
              <p:nvPr/>
            </p:nvSpPr>
            <p:spPr>
              <a:xfrm>
                <a:off x="1972129" y="2628951"/>
                <a:ext cx="5545941"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i="1">
                              <a:latin typeface="Cambria Math" panose="02040503050406030204" pitchFamily="18" charset="0"/>
                            </a:rPr>
                            <m:t>−1</m:t>
                          </m:r>
                        </m:sup>
                      </m:sSup>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𝑛𝑗</m:t>
                                  </m:r>
                                </m:sub>
                              </m:sSub>
                            </m:e>
                          </m:acc>
                        </m:e>
                      </m:d>
                      <m:r>
                        <m:rPr>
                          <m:nor/>
                        </m:rPr>
                        <a:rPr lang="en-US" sz="2000" b="0" i="0" smtClean="0">
                          <a:latin typeface="Cambria Math" panose="02040503050406030204" pitchFamily="18" charset="0"/>
                        </a:rPr>
                        <m:t>)</m:t>
                      </m:r>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11" name="TextBox 26">
                <a:extLst>
                  <a:ext uri="{FF2B5EF4-FFF2-40B4-BE49-F238E27FC236}">
                    <a16:creationId xmlns:a16="http://schemas.microsoft.com/office/drawing/2014/main" id="{A29999DD-AFBA-4147-A8AB-7862C3D10121}"/>
                  </a:ext>
                </a:extLst>
              </p:cNvPr>
              <p:cNvSpPr txBox="1">
                <a:spLocks noRot="1" noChangeAspect="1" noMove="1" noResize="1" noEditPoints="1" noAdjustHandles="1" noChangeArrowheads="1" noChangeShapeType="1" noTextEdit="1"/>
              </p:cNvSpPr>
              <p:nvPr/>
            </p:nvSpPr>
            <p:spPr>
              <a:xfrm>
                <a:off x="1972129" y="2628951"/>
                <a:ext cx="5545941" cy="354584"/>
              </a:xfrm>
              <a:prstGeom prst="rect">
                <a:avLst/>
              </a:prstGeom>
              <a:blipFill>
                <a:blip r:embed="rId4"/>
                <a:stretch>
                  <a:fillRect t="-12069"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30">
                <a:extLst>
                  <a:ext uri="{FF2B5EF4-FFF2-40B4-BE49-F238E27FC236}">
                    <a16:creationId xmlns:a16="http://schemas.microsoft.com/office/drawing/2014/main" id="{137F9DA8-6F5B-4DA0-82AC-706C724213B6}"/>
                  </a:ext>
                </a:extLst>
              </p:cNvPr>
              <p:cNvSpPr txBox="1"/>
              <p:nvPr/>
            </p:nvSpPr>
            <p:spPr>
              <a:xfrm>
                <a:off x="2925645" y="3147603"/>
                <a:ext cx="33593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𝑎𝑏𝑐</m:t>
                              </m:r>
                            </m:sub>
                            <m:sup>
                              <m:r>
                                <a:rPr lang="en-US" sz="2000" b="0" i="1" smtClean="0">
                                  <a:latin typeface="Cambria Math" panose="02040503050406030204" pitchFamily="18" charset="0"/>
                                </a:rPr>
                                <m:t>′</m:t>
                              </m:r>
                            </m:sup>
                          </m:sSubSup>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a:latin typeface="Cambria Math" panose="02040503050406030204" pitchFamily="18" charset="0"/>
                                </a:rPr>
                                <m:t>𝑎𝑏𝑐</m:t>
                              </m:r>
                            </m:sub>
                          </m:sSub>
                        </m:e>
                      </m:d>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12" name="TextBox 30">
                <a:extLst>
                  <a:ext uri="{FF2B5EF4-FFF2-40B4-BE49-F238E27FC236}">
                    <a16:creationId xmlns:a16="http://schemas.microsoft.com/office/drawing/2014/main" id="{137F9DA8-6F5B-4DA0-82AC-706C724213B6}"/>
                  </a:ext>
                </a:extLst>
              </p:cNvPr>
              <p:cNvSpPr txBox="1">
                <a:spLocks noRot="1" noChangeAspect="1" noMove="1" noResize="1" noEditPoints="1" noAdjustHandles="1" noChangeArrowheads="1" noChangeShapeType="1" noTextEdit="1"/>
              </p:cNvSpPr>
              <p:nvPr/>
            </p:nvSpPr>
            <p:spPr>
              <a:xfrm>
                <a:off x="2925645" y="3147603"/>
                <a:ext cx="3359381" cy="307777"/>
              </a:xfrm>
              <a:prstGeom prst="rect">
                <a:avLst/>
              </a:prstGeom>
              <a:blipFill>
                <a:blip r:embed="rId5"/>
                <a:stretch>
                  <a:fillRect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31">
                <a:extLst>
                  <a:ext uri="{FF2B5EF4-FFF2-40B4-BE49-F238E27FC236}">
                    <a16:creationId xmlns:a16="http://schemas.microsoft.com/office/drawing/2014/main" id="{F585E226-A75E-4371-A846-2DB579382A3E}"/>
                  </a:ext>
                </a:extLst>
              </p:cNvPr>
              <p:cNvSpPr txBox="1"/>
              <p:nvPr/>
            </p:nvSpPr>
            <p:spPr>
              <a:xfrm>
                <a:off x="2686811" y="3841687"/>
                <a:ext cx="4116576"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𝑖𝑗</m:t>
                                  </m:r>
                                </m:sub>
                              </m:sSub>
                            </m:e>
                          </m:acc>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r>
                                        <a:rPr lang="en-US" sz="2000" b="0" i="1" smtClean="0">
                                          <a:latin typeface="Cambria Math" panose="02040503050406030204" pitchFamily="18" charset="0"/>
                                        </a:rPr>
                                        <m:t>𝑛</m:t>
                                      </m:r>
                                    </m:sub>
                                  </m:sSub>
                                </m:e>
                              </m:acc>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𝑛</m:t>
                                      </m:r>
                                      <m:r>
                                        <a:rPr lang="en-US" sz="2000" b="0" i="1" smtClean="0">
                                          <a:latin typeface="Cambria Math" panose="02040503050406030204" pitchFamily="18" charset="0"/>
                                        </a:rPr>
                                        <m:t>𝑛</m:t>
                                      </m:r>
                                    </m:sub>
                                  </m:sSub>
                                </m:e>
                              </m:acc>
                            </m:e>
                          </m:d>
                        </m:e>
                        <m:sup>
                          <m:r>
                            <a:rPr lang="en-US" sz="2000" b="0" i="1" smtClean="0">
                              <a:latin typeface="Cambria Math" panose="02040503050406030204" pitchFamily="18" charset="0"/>
                            </a:rPr>
                            <m:t>−1</m:t>
                          </m:r>
                        </m:sup>
                      </m:sSup>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𝑛𝑗</m:t>
                                  </m:r>
                                </m:sub>
                              </m:sSub>
                            </m:e>
                          </m:acc>
                        </m:e>
                      </m:d>
                    </m:oMath>
                  </m:oMathPara>
                </a14:m>
                <a:endParaRPr lang="en-US" sz="2000" dirty="0"/>
              </a:p>
            </p:txBody>
          </p:sp>
        </mc:Choice>
        <mc:Fallback xmlns="">
          <p:sp>
            <p:nvSpPr>
              <p:cNvPr id="13" name="TextBox 31">
                <a:extLst>
                  <a:ext uri="{FF2B5EF4-FFF2-40B4-BE49-F238E27FC236}">
                    <a16:creationId xmlns:a16="http://schemas.microsoft.com/office/drawing/2014/main" id="{F585E226-A75E-4371-A846-2DB579382A3E}"/>
                  </a:ext>
                </a:extLst>
              </p:cNvPr>
              <p:cNvSpPr txBox="1">
                <a:spLocks noRot="1" noChangeAspect="1" noMove="1" noResize="1" noEditPoints="1" noAdjustHandles="1" noChangeArrowheads="1" noChangeShapeType="1" noTextEdit="1"/>
              </p:cNvSpPr>
              <p:nvPr/>
            </p:nvSpPr>
            <p:spPr>
              <a:xfrm>
                <a:off x="2686811" y="3841687"/>
                <a:ext cx="4116576" cy="354584"/>
              </a:xfrm>
              <a:prstGeom prst="rect">
                <a:avLst/>
              </a:prstGeom>
              <a:blipFill>
                <a:blip r:embed="rId6"/>
                <a:stretch>
                  <a:fillRect t="-12069" r="-15704"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8417A3D0-9E0F-4239-9527-01AD721E087F}"/>
                  </a:ext>
                </a:extLst>
              </p:cNvPr>
              <p:cNvSpPr txBox="1"/>
              <p:nvPr/>
            </p:nvSpPr>
            <p:spPr>
              <a:xfrm>
                <a:off x="2835044" y="5072457"/>
                <a:ext cx="3245312" cy="73141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𝑎𝑏𝑐</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𝑎𝑎</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i="1" smtClean="0">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smtClean="0">
                                      <a:latin typeface="Cambria Math" panose="02040503050406030204" pitchFamily="18" charset="0"/>
                                    </a:rPr>
                                    <m:t>𝑎</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𝑏𝑏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𝑏𝑐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𝑐𝑐</m:t>
                                  </m:r>
                                </m:sub>
                              </m:sSub>
                            </m:e>
                          </m:mr>
                        </m:m>
                      </m:e>
                    </m:d>
                    <m:r>
                      <a:rPr lang="en-US" b="0" i="1" smtClean="0">
                        <a:latin typeface="Cambria Math" panose="02040503050406030204" pitchFamily="18" charset="0"/>
                      </a:rPr>
                      <m:t> </m:t>
                    </m:r>
                    <m:f>
                      <m:fPr>
                        <m:type m:val="lin"/>
                        <m:ctrlPr>
                          <a:rPr lang="en-US" b="0" i="1" smtClean="0">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Ω</m:t>
                        </m:r>
                      </m:num>
                      <m:den>
                        <m:r>
                          <a:rPr lang="en-US" b="0" i="1" smtClean="0">
                            <a:latin typeface="Cambria Math" panose="02040503050406030204" pitchFamily="18" charset="0"/>
                          </a:rPr>
                          <m:t>𝑚𝑖𝑙𝑒</m:t>
                        </m:r>
                      </m:den>
                    </m:f>
                  </m:oMath>
                </a14:m>
                <a:endParaRPr lang="en-US" dirty="0"/>
              </a:p>
            </p:txBody>
          </p:sp>
        </mc:Choice>
        <mc:Fallback xmlns="">
          <p:sp>
            <p:nvSpPr>
              <p:cNvPr id="14" name="TextBox 23">
                <a:extLst>
                  <a:ext uri="{FF2B5EF4-FFF2-40B4-BE49-F238E27FC236}">
                    <a16:creationId xmlns:a16="http://schemas.microsoft.com/office/drawing/2014/main" id="{8417A3D0-9E0F-4239-9527-01AD721E087F}"/>
                  </a:ext>
                </a:extLst>
              </p:cNvPr>
              <p:cNvSpPr txBox="1">
                <a:spLocks noRot="1" noChangeAspect="1" noMove="1" noResize="1" noEditPoints="1" noAdjustHandles="1" noChangeArrowheads="1" noChangeShapeType="1" noTextEdit="1"/>
              </p:cNvSpPr>
              <p:nvPr/>
            </p:nvSpPr>
            <p:spPr>
              <a:xfrm>
                <a:off x="2835044" y="5072457"/>
                <a:ext cx="3245312" cy="731419"/>
              </a:xfrm>
              <a:prstGeom prst="rect">
                <a:avLst/>
              </a:prstGeom>
              <a:blipFill>
                <a:blip r:embed="rId7"/>
                <a:stretch>
                  <a:fillRect r="-30075" b="-32500"/>
                </a:stretch>
              </a:blipFill>
            </p:spPr>
            <p:txBody>
              <a:bodyPr/>
              <a:lstStyle/>
              <a:p>
                <a:r>
                  <a:rPr lang="en-US">
                    <a:noFill/>
                  </a:rPr>
                  <a:t> </a:t>
                </a:r>
              </a:p>
            </p:txBody>
          </p:sp>
        </mc:Fallback>
      </mc:AlternateContent>
      <p:sp>
        <p:nvSpPr>
          <p:cNvPr id="15" name="TextBox 25">
            <a:extLst>
              <a:ext uri="{FF2B5EF4-FFF2-40B4-BE49-F238E27FC236}">
                <a16:creationId xmlns:a16="http://schemas.microsoft.com/office/drawing/2014/main" id="{E67354F4-39A2-4D7D-B184-FCF6196FA22D}"/>
              </a:ext>
            </a:extLst>
          </p:cNvPr>
          <p:cNvSpPr txBox="1"/>
          <p:nvPr/>
        </p:nvSpPr>
        <p:spPr>
          <a:xfrm>
            <a:off x="8203231" y="978548"/>
            <a:ext cx="559769" cy="369332"/>
          </a:xfrm>
          <a:prstGeom prst="rect">
            <a:avLst/>
          </a:prstGeom>
          <a:noFill/>
        </p:spPr>
        <p:txBody>
          <a:bodyPr wrap="none" rtlCol="0">
            <a:spAutoFit/>
          </a:bodyPr>
          <a:lstStyle/>
          <a:p>
            <a:r>
              <a:rPr lang="en-US" dirty="0"/>
              <a:t>(36)</a:t>
            </a:r>
          </a:p>
        </p:txBody>
      </p:sp>
      <p:sp>
        <p:nvSpPr>
          <p:cNvPr id="16" name="TextBox 19">
            <a:extLst>
              <a:ext uri="{FF2B5EF4-FFF2-40B4-BE49-F238E27FC236}">
                <a16:creationId xmlns:a16="http://schemas.microsoft.com/office/drawing/2014/main" id="{5873F388-89A2-4637-9EE8-9E28AD0BFE31}"/>
              </a:ext>
            </a:extLst>
          </p:cNvPr>
          <p:cNvSpPr txBox="1"/>
          <p:nvPr/>
        </p:nvSpPr>
        <p:spPr>
          <a:xfrm>
            <a:off x="8229600" y="1517974"/>
            <a:ext cx="559769" cy="369332"/>
          </a:xfrm>
          <a:prstGeom prst="rect">
            <a:avLst/>
          </a:prstGeom>
          <a:noFill/>
        </p:spPr>
        <p:txBody>
          <a:bodyPr wrap="none" rtlCol="0">
            <a:spAutoFit/>
          </a:bodyPr>
          <a:lstStyle/>
          <a:p>
            <a:r>
              <a:rPr lang="en-US" dirty="0"/>
              <a:t>(38)</a:t>
            </a:r>
          </a:p>
        </p:txBody>
      </p:sp>
      <p:sp>
        <p:nvSpPr>
          <p:cNvPr id="17" name="TextBox 29">
            <a:extLst>
              <a:ext uri="{FF2B5EF4-FFF2-40B4-BE49-F238E27FC236}">
                <a16:creationId xmlns:a16="http://schemas.microsoft.com/office/drawing/2014/main" id="{FD0CAF90-A0C2-42D0-AADB-9D9137678DD6}"/>
              </a:ext>
            </a:extLst>
          </p:cNvPr>
          <p:cNvSpPr txBox="1"/>
          <p:nvPr/>
        </p:nvSpPr>
        <p:spPr>
          <a:xfrm>
            <a:off x="8264236" y="3103636"/>
            <a:ext cx="559769" cy="369332"/>
          </a:xfrm>
          <a:prstGeom prst="rect">
            <a:avLst/>
          </a:prstGeom>
          <a:noFill/>
        </p:spPr>
        <p:txBody>
          <a:bodyPr wrap="none" rtlCol="0">
            <a:spAutoFit/>
          </a:bodyPr>
          <a:lstStyle/>
          <a:p>
            <a:r>
              <a:rPr lang="en-US" dirty="0"/>
              <a:t>(41)</a:t>
            </a:r>
          </a:p>
        </p:txBody>
      </p:sp>
      <p:sp>
        <p:nvSpPr>
          <p:cNvPr id="18" name="TextBox 32">
            <a:extLst>
              <a:ext uri="{FF2B5EF4-FFF2-40B4-BE49-F238E27FC236}">
                <a16:creationId xmlns:a16="http://schemas.microsoft.com/office/drawing/2014/main" id="{92178790-C699-434D-997E-C406F4DE1745}"/>
              </a:ext>
            </a:extLst>
          </p:cNvPr>
          <p:cNvSpPr txBox="1"/>
          <p:nvPr/>
        </p:nvSpPr>
        <p:spPr>
          <a:xfrm>
            <a:off x="8264236" y="3804317"/>
            <a:ext cx="559769" cy="369332"/>
          </a:xfrm>
          <a:prstGeom prst="rect">
            <a:avLst/>
          </a:prstGeom>
          <a:noFill/>
        </p:spPr>
        <p:txBody>
          <a:bodyPr wrap="none" rtlCol="0">
            <a:spAutoFit/>
          </a:bodyPr>
          <a:lstStyle/>
          <a:p>
            <a:r>
              <a:rPr lang="en-US" dirty="0"/>
              <a:t>(42)</a:t>
            </a:r>
          </a:p>
        </p:txBody>
      </p:sp>
      <p:sp>
        <p:nvSpPr>
          <p:cNvPr id="19" name="TextBox 33">
            <a:extLst>
              <a:ext uri="{FF2B5EF4-FFF2-40B4-BE49-F238E27FC236}">
                <a16:creationId xmlns:a16="http://schemas.microsoft.com/office/drawing/2014/main" id="{B3C95ADA-3AF5-4807-BAEE-08BFA80A9FF8}"/>
              </a:ext>
            </a:extLst>
          </p:cNvPr>
          <p:cNvSpPr txBox="1"/>
          <p:nvPr/>
        </p:nvSpPr>
        <p:spPr>
          <a:xfrm>
            <a:off x="8355631" y="5285859"/>
            <a:ext cx="559769" cy="369332"/>
          </a:xfrm>
          <a:prstGeom prst="rect">
            <a:avLst/>
          </a:prstGeom>
          <a:noFill/>
        </p:spPr>
        <p:txBody>
          <a:bodyPr wrap="none" rtlCol="0">
            <a:spAutoFit/>
          </a:bodyPr>
          <a:lstStyle/>
          <a:p>
            <a:r>
              <a:rPr lang="en-US" dirty="0"/>
              <a:t>(43)</a:t>
            </a:r>
          </a:p>
        </p:txBody>
      </p:sp>
    </p:spTree>
    <p:extLst>
      <p:ext uri="{BB962C8B-B14F-4D97-AF65-F5344CB8AC3E}">
        <p14:creationId xmlns:p14="http://schemas.microsoft.com/office/powerpoint/2010/main" val="265767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sz="3200" dirty="0"/>
              <a:t>Phase Impedance Matrix for Overhead Lines</a:t>
            </a:r>
          </a:p>
        </p:txBody>
      </p:sp>
      <p:sp>
        <p:nvSpPr>
          <p:cNvPr id="3" name="Content Placeholder 2"/>
          <p:cNvSpPr>
            <a:spLocks noGrp="1"/>
          </p:cNvSpPr>
          <p:nvPr>
            <p:ph idx="1"/>
          </p:nvPr>
        </p:nvSpPr>
        <p:spPr>
          <a:xfrm>
            <a:off x="304800" y="1909541"/>
            <a:ext cx="8534400" cy="4114800"/>
          </a:xfrm>
        </p:spPr>
        <p:txBody>
          <a:bodyPr/>
          <a:lstStyle/>
          <a:p>
            <a:pPr algn="just">
              <a:buClrTx/>
              <a:buFont typeface="Arial" panose="020B0604020202020204" pitchFamily="34" charset="0"/>
              <a:buChar char="•"/>
            </a:pPr>
            <a:r>
              <a:rPr lang="en-US" sz="1800" dirty="0">
                <a:solidFill>
                  <a:srgbClr val="000000"/>
                </a:solidFill>
                <a:latin typeface="Times"/>
                <a:cs typeface="Times"/>
              </a:rPr>
              <a:t>For a distribution line that is not transposed, the diagonal terms of Equation (43) will not be equal to each other, and the off-diagonal terms will not be equal to each other. However, the matrix will be symmetrical.</a:t>
            </a:r>
          </a:p>
          <a:p>
            <a:pPr algn="just">
              <a:buClrTx/>
              <a:buFont typeface="Arial" panose="020B0604020202020204" pitchFamily="34" charset="0"/>
              <a:buChar char="•"/>
            </a:pPr>
            <a:r>
              <a:rPr lang="en-US" sz="1800" dirty="0">
                <a:solidFill>
                  <a:srgbClr val="000000"/>
                </a:solidFill>
                <a:latin typeface="Times"/>
                <a:cs typeface="Times"/>
              </a:rPr>
              <a:t>For two-phase (V-phase) and single-phase lines in grounded wye systems, the modified Carson's equations can be applied, which will lead to initial 3 × 3 and 2 × 2 primitive impedance matrices. Kron reduction will reduce the matrices to 2 × 2 and a single element. These matrices can be expanded to 3 × 3 “phase frame” matrices by the addition of rows and columns consisting of zero elements for the missing phases. </a:t>
            </a:r>
          </a:p>
          <a:p>
            <a:pPr algn="just">
              <a:buClrTx/>
              <a:buFont typeface="Arial" panose="020B0604020202020204" pitchFamily="34" charset="0"/>
              <a:buChar char="•"/>
            </a:pPr>
            <a:r>
              <a:rPr lang="en-US" sz="1800" dirty="0">
                <a:solidFill>
                  <a:srgbClr val="000000"/>
                </a:solidFill>
                <a:latin typeface="Times"/>
                <a:cs typeface="Times"/>
              </a:rPr>
              <a:t>For example, for a V-phase line consisting of phases </a:t>
            </a:r>
            <a:r>
              <a:rPr lang="en-US" sz="1800" i="1" dirty="0">
                <a:solidFill>
                  <a:srgbClr val="000000"/>
                </a:solidFill>
                <a:latin typeface="Times"/>
                <a:cs typeface="Times"/>
              </a:rPr>
              <a:t>a</a:t>
            </a:r>
            <a:r>
              <a:rPr lang="en-US" sz="1800" dirty="0">
                <a:solidFill>
                  <a:srgbClr val="000000"/>
                </a:solidFill>
                <a:latin typeface="Times"/>
                <a:cs typeface="Times"/>
              </a:rPr>
              <a:t> and </a:t>
            </a:r>
            <a:r>
              <a:rPr lang="en-US" sz="1800" i="1" dirty="0">
                <a:solidFill>
                  <a:srgbClr val="000000"/>
                </a:solidFill>
                <a:latin typeface="Times"/>
                <a:cs typeface="Times"/>
              </a:rPr>
              <a:t>c</a:t>
            </a:r>
            <a:r>
              <a:rPr lang="en-US" sz="1800" dirty="0">
                <a:solidFill>
                  <a:srgbClr val="000000"/>
                </a:solidFill>
                <a:latin typeface="Times"/>
                <a:cs typeface="Times"/>
              </a:rPr>
              <a:t>, the phase impedance matrix would be</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1">
                <a:extLst>
                  <a:ext uri="{FF2B5EF4-FFF2-40B4-BE49-F238E27FC236}">
                    <a16:creationId xmlns:a16="http://schemas.microsoft.com/office/drawing/2014/main" id="{7B3FCA5A-19DC-4D64-B323-0A700FB7FE6C}"/>
                  </a:ext>
                </a:extLst>
              </p:cNvPr>
              <p:cNvSpPr txBox="1"/>
              <p:nvPr/>
            </p:nvSpPr>
            <p:spPr>
              <a:xfrm>
                <a:off x="2971800" y="1063706"/>
                <a:ext cx="3723840" cy="812595"/>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𝑎𝑏𝑐</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𝑎𝑎</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𝑐𝑐</m:t>
                                  </m:r>
                                </m:sub>
                              </m:sSub>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dirty="0"/>
              </a:p>
            </p:txBody>
          </p:sp>
        </mc:Choice>
        <mc:Fallback xmlns="">
          <p:sp>
            <p:nvSpPr>
              <p:cNvPr id="6" name="TextBox 11">
                <a:extLst>
                  <a:ext uri="{FF2B5EF4-FFF2-40B4-BE49-F238E27FC236}">
                    <a16:creationId xmlns:a16="http://schemas.microsoft.com/office/drawing/2014/main" id="{7B3FCA5A-19DC-4D64-B323-0A700FB7FE6C}"/>
                  </a:ext>
                </a:extLst>
              </p:cNvPr>
              <p:cNvSpPr txBox="1">
                <a:spLocks noRot="1" noChangeAspect="1" noMove="1" noResize="1" noEditPoints="1" noAdjustHandles="1" noChangeArrowheads="1" noChangeShapeType="1" noTextEdit="1"/>
              </p:cNvSpPr>
              <p:nvPr/>
            </p:nvSpPr>
            <p:spPr>
              <a:xfrm>
                <a:off x="2971800" y="1063706"/>
                <a:ext cx="3723840" cy="812595"/>
              </a:xfrm>
              <a:prstGeom prst="rect">
                <a:avLst/>
              </a:prstGeom>
              <a:blipFill>
                <a:blip r:embed="rId2"/>
                <a:stretch>
                  <a:fillRect/>
                </a:stretch>
              </a:blipFill>
            </p:spPr>
            <p:txBody>
              <a:bodyPr/>
              <a:lstStyle/>
              <a:p>
                <a:r>
                  <a:rPr lang="en-US">
                    <a:noFill/>
                  </a:rPr>
                  <a:t> </a:t>
                </a:r>
              </a:p>
            </p:txBody>
          </p:sp>
        </mc:Fallback>
      </mc:AlternateContent>
      <p:sp>
        <p:nvSpPr>
          <p:cNvPr id="7" name="TextBox 33">
            <a:extLst>
              <a:ext uri="{FF2B5EF4-FFF2-40B4-BE49-F238E27FC236}">
                <a16:creationId xmlns:a16="http://schemas.microsoft.com/office/drawing/2014/main" id="{F8EE50A4-61F7-4B77-85F7-C269BF1A6CB6}"/>
              </a:ext>
            </a:extLst>
          </p:cNvPr>
          <p:cNvSpPr txBox="1"/>
          <p:nvPr/>
        </p:nvSpPr>
        <p:spPr>
          <a:xfrm>
            <a:off x="7949715" y="1220026"/>
            <a:ext cx="559769" cy="369332"/>
          </a:xfrm>
          <a:prstGeom prst="rect">
            <a:avLst/>
          </a:prstGeom>
          <a:noFill/>
        </p:spPr>
        <p:txBody>
          <a:bodyPr wrap="none" rtlCol="0">
            <a:spAutoFit/>
          </a:bodyPr>
          <a:lstStyle/>
          <a:p>
            <a:r>
              <a:rPr lang="en-US" dirty="0"/>
              <a:t>(43)</a:t>
            </a:r>
          </a:p>
        </p:txBody>
      </p:sp>
      <mc:AlternateContent xmlns:mc="http://schemas.openxmlformats.org/markup-compatibility/2006" xmlns:a14="http://schemas.microsoft.com/office/drawing/2010/main">
        <mc:Choice Requires="a14">
          <p:sp>
            <p:nvSpPr>
              <p:cNvPr id="8" name="TextBox 12">
                <a:extLst>
                  <a:ext uri="{FF2B5EF4-FFF2-40B4-BE49-F238E27FC236}">
                    <a16:creationId xmlns:a16="http://schemas.microsoft.com/office/drawing/2014/main" id="{6F46622B-64EA-4D28-BCE4-A2B34ABD1CDA}"/>
                  </a:ext>
                </a:extLst>
              </p:cNvPr>
              <p:cNvSpPr txBox="1"/>
              <p:nvPr/>
            </p:nvSpPr>
            <p:spPr>
              <a:xfrm>
                <a:off x="3332947" y="4872294"/>
                <a:ext cx="3335721" cy="873701"/>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𝑎𝑎</m:t>
                                  </m:r>
                                </m:sub>
                              </m:sSub>
                            </m:e>
                            <m:e>
                              <m:r>
                                <a:rPr lang="en-US" sz="200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r>
                                <a:rPr lang="en-US" sz="2000" i="1" smtClean="0">
                                  <a:latin typeface="Cambria Math" panose="02040503050406030204" pitchFamily="18" charset="0"/>
                                </a:rPr>
                                <m:t>0</m:t>
                              </m:r>
                            </m:e>
                            <m:e>
                              <m:r>
                                <a:rPr lang="en-US" sz="2000" i="1" smtClean="0">
                                  <a:latin typeface="Cambria Math" panose="02040503050406030204" pitchFamily="18" charset="0"/>
                                </a:rPr>
                                <m:t>0</m:t>
                              </m:r>
                            </m:e>
                            <m:e>
                              <m:r>
                                <a:rPr lang="en-US" sz="2000" i="1" smtClean="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𝑐𝑎</m:t>
                                  </m:r>
                                </m:sub>
                              </m:sSub>
                            </m:e>
                            <m:e>
                              <m:r>
                                <a:rPr lang="en-US" sz="200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𝑐𝑐</m:t>
                                  </m:r>
                                </m:sub>
                              </m:sSub>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sz="2000" dirty="0"/>
              </a:p>
            </p:txBody>
          </p:sp>
        </mc:Choice>
        <mc:Fallback xmlns="">
          <p:sp>
            <p:nvSpPr>
              <p:cNvPr id="8" name="TextBox 12">
                <a:extLst>
                  <a:ext uri="{FF2B5EF4-FFF2-40B4-BE49-F238E27FC236}">
                    <a16:creationId xmlns:a16="http://schemas.microsoft.com/office/drawing/2014/main" id="{6F46622B-64EA-4D28-BCE4-A2B34ABD1CDA}"/>
                  </a:ext>
                </a:extLst>
              </p:cNvPr>
              <p:cNvSpPr txBox="1">
                <a:spLocks noRot="1" noChangeAspect="1" noMove="1" noResize="1" noEditPoints="1" noAdjustHandles="1" noChangeArrowheads="1" noChangeShapeType="1" noTextEdit="1"/>
              </p:cNvSpPr>
              <p:nvPr/>
            </p:nvSpPr>
            <p:spPr>
              <a:xfrm>
                <a:off x="3332947" y="4872294"/>
                <a:ext cx="3335721" cy="873701"/>
              </a:xfrm>
              <a:prstGeom prst="rect">
                <a:avLst/>
              </a:prstGeom>
              <a:blipFill>
                <a:blip r:embed="rId3"/>
                <a:stretch>
                  <a:fillRect/>
                </a:stretch>
              </a:blipFill>
            </p:spPr>
            <p:txBody>
              <a:bodyPr/>
              <a:lstStyle/>
              <a:p>
                <a:r>
                  <a:rPr lang="en-US">
                    <a:noFill/>
                  </a:rPr>
                  <a:t> </a:t>
                </a:r>
              </a:p>
            </p:txBody>
          </p:sp>
        </mc:Fallback>
      </mc:AlternateContent>
      <p:sp>
        <p:nvSpPr>
          <p:cNvPr id="9" name="TextBox 23">
            <a:extLst>
              <a:ext uri="{FF2B5EF4-FFF2-40B4-BE49-F238E27FC236}">
                <a16:creationId xmlns:a16="http://schemas.microsoft.com/office/drawing/2014/main" id="{6C4136B0-C54D-425C-8B15-5E1FB73A9707}"/>
              </a:ext>
            </a:extLst>
          </p:cNvPr>
          <p:cNvSpPr txBox="1"/>
          <p:nvPr/>
        </p:nvSpPr>
        <p:spPr>
          <a:xfrm>
            <a:off x="8050831" y="5040868"/>
            <a:ext cx="559769" cy="369332"/>
          </a:xfrm>
          <a:prstGeom prst="rect">
            <a:avLst/>
          </a:prstGeom>
          <a:noFill/>
        </p:spPr>
        <p:txBody>
          <a:bodyPr wrap="none" rtlCol="0">
            <a:spAutoFit/>
          </a:bodyPr>
          <a:lstStyle/>
          <a:p>
            <a:r>
              <a:rPr lang="en-US" dirty="0"/>
              <a:t>(44)</a:t>
            </a:r>
          </a:p>
        </p:txBody>
      </p:sp>
    </p:spTree>
    <p:extLst>
      <p:ext uri="{BB962C8B-B14F-4D97-AF65-F5344CB8AC3E}">
        <p14:creationId xmlns:p14="http://schemas.microsoft.com/office/powerpoint/2010/main" val="207860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990600"/>
            <a:ext cx="8991600" cy="461665"/>
          </a:xfrm>
          <a:prstGeom prst="rect">
            <a:avLst/>
          </a:prstGeom>
        </p:spPr>
        <p:txBody>
          <a:bodyPr wrap="square">
            <a:spAutoFit/>
          </a:bodyPr>
          <a:lstStyle/>
          <a:p>
            <a:r>
              <a:rPr lang="en-US" dirty="0">
                <a:solidFill>
                  <a:srgbClr val="000000"/>
                </a:solidFill>
              </a:rPr>
              <a:t>The phase impedance matrix for a phase </a:t>
            </a:r>
            <a:r>
              <a:rPr lang="en-US" i="1" dirty="0">
                <a:solidFill>
                  <a:srgbClr val="000000"/>
                </a:solidFill>
              </a:rPr>
              <a:t>b</a:t>
            </a:r>
            <a:r>
              <a:rPr lang="en-US" dirty="0">
                <a:solidFill>
                  <a:srgbClr val="000000"/>
                </a:solidFill>
              </a:rPr>
              <a:t> single-phase line would be</a:t>
            </a:r>
          </a:p>
        </p:txBody>
      </p:sp>
      <p:sp>
        <p:nvSpPr>
          <p:cNvPr id="7" name="Rectangle 6"/>
          <p:cNvSpPr/>
          <p:nvPr/>
        </p:nvSpPr>
        <p:spPr>
          <a:xfrm>
            <a:off x="228600" y="2590800"/>
            <a:ext cx="8610600" cy="3170099"/>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phase impedance matrix for a three-wire delta line is determined by the application of Carson's equations without the Kron reduction step.</a:t>
            </a:r>
          </a:p>
          <a:p>
            <a:pPr algn="just"/>
            <a:endParaRPr lang="en-US" sz="2000" dirty="0">
              <a:solidFill>
                <a:srgbClr val="000000"/>
              </a:solidFill>
            </a:endParaRPr>
          </a:p>
          <a:p>
            <a:pPr marL="342900" indent="-342900" algn="just">
              <a:buFont typeface="Arial" panose="020B0604020202020204" pitchFamily="34" charset="0"/>
              <a:buChar char="•"/>
            </a:pPr>
            <a:r>
              <a:rPr lang="en-US" sz="2000" dirty="0">
                <a:solidFill>
                  <a:srgbClr val="000000"/>
                </a:solidFill>
              </a:rPr>
              <a:t>The phase impedance matrix can be used to accurately determine the voltage drops on the feeder line segments once the currents have been determined. Since no approximations (transposition, for example) have been made regarding the spacing between conductors, the effect of the mutual coupling between phases is accurately taken into account. The application of the modified Carson's equations and the phase frame matrix leads to the most accurate model of a line segment. </a:t>
            </a:r>
          </a:p>
        </p:txBody>
      </p:sp>
      <mc:AlternateContent xmlns:mc="http://schemas.openxmlformats.org/markup-compatibility/2006" xmlns:a14="http://schemas.microsoft.com/office/drawing/2010/main">
        <mc:Choice Requires="a14">
          <p:sp>
            <p:nvSpPr>
              <p:cNvPr id="8" name="TextBox 10">
                <a:extLst>
                  <a:ext uri="{FF2B5EF4-FFF2-40B4-BE49-F238E27FC236}">
                    <a16:creationId xmlns:a16="http://schemas.microsoft.com/office/drawing/2014/main" id="{DBE98918-1C40-4E1B-8A74-C8E7794A4EA9}"/>
                  </a:ext>
                </a:extLst>
              </p:cNvPr>
              <p:cNvSpPr txBox="1"/>
              <p:nvPr/>
            </p:nvSpPr>
            <p:spPr>
              <a:xfrm>
                <a:off x="3352800" y="1608726"/>
                <a:ext cx="3123868" cy="821892"/>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i="1" smtClean="0">
                                  <a:latin typeface="Cambria Math" panose="02040503050406030204" pitchFamily="18" charset="0"/>
                                </a:rPr>
                                <m:t>0</m:t>
                              </m:r>
                            </m:e>
                            <m:e>
                              <m:r>
                                <a:rPr lang="en-US" sz="2000" i="1" smtClean="0">
                                  <a:latin typeface="Cambria Math" panose="02040503050406030204" pitchFamily="18" charset="0"/>
                                </a:rPr>
                                <m:t>0</m:t>
                              </m:r>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𝑏𝑏</m:t>
                                  </m:r>
                                </m:sub>
                              </m:sSub>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r>
                                <a:rPr lang="en-US" sz="2000" i="1" smtClean="0">
                                  <a:latin typeface="Cambria Math" panose="02040503050406030204" pitchFamily="18" charset="0"/>
                                </a:rPr>
                                <m:t>0</m:t>
                              </m:r>
                            </m:e>
                            <m:e>
                              <m:r>
                                <a:rPr lang="en-US" sz="2000" i="1" smtClean="0">
                                  <a:latin typeface="Cambria Math" panose="02040503050406030204" pitchFamily="18" charset="0"/>
                                </a:rPr>
                                <m:t>0</m:t>
                              </m:r>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sz="2000" dirty="0"/>
              </a:p>
            </p:txBody>
          </p:sp>
        </mc:Choice>
        <mc:Fallback xmlns="">
          <p:sp>
            <p:nvSpPr>
              <p:cNvPr id="8" name="TextBox 10">
                <a:extLst>
                  <a:ext uri="{FF2B5EF4-FFF2-40B4-BE49-F238E27FC236}">
                    <a16:creationId xmlns:a16="http://schemas.microsoft.com/office/drawing/2014/main" id="{DBE98918-1C40-4E1B-8A74-C8E7794A4EA9}"/>
                  </a:ext>
                </a:extLst>
              </p:cNvPr>
              <p:cNvSpPr txBox="1">
                <a:spLocks noRot="1" noChangeAspect="1" noMove="1" noResize="1" noEditPoints="1" noAdjustHandles="1" noChangeArrowheads="1" noChangeShapeType="1" noTextEdit="1"/>
              </p:cNvSpPr>
              <p:nvPr/>
            </p:nvSpPr>
            <p:spPr>
              <a:xfrm>
                <a:off x="3352800" y="1608726"/>
                <a:ext cx="3123868" cy="821892"/>
              </a:xfrm>
              <a:prstGeom prst="rect">
                <a:avLst/>
              </a:prstGeom>
              <a:blipFill>
                <a:blip r:embed="rId2"/>
                <a:stretch>
                  <a:fillRect/>
                </a:stretch>
              </a:blipFill>
            </p:spPr>
            <p:txBody>
              <a:bodyPr/>
              <a:lstStyle/>
              <a:p>
                <a:r>
                  <a:rPr lang="en-US">
                    <a:noFill/>
                  </a:rPr>
                  <a:t> </a:t>
                </a:r>
              </a:p>
            </p:txBody>
          </p:sp>
        </mc:Fallback>
      </mc:AlternateContent>
      <p:sp>
        <p:nvSpPr>
          <p:cNvPr id="9" name="TextBox 13">
            <a:extLst>
              <a:ext uri="{FF2B5EF4-FFF2-40B4-BE49-F238E27FC236}">
                <a16:creationId xmlns:a16="http://schemas.microsoft.com/office/drawing/2014/main" id="{9008F6C5-03A9-410C-A97D-F2F67CFF8E4C}"/>
              </a:ext>
            </a:extLst>
          </p:cNvPr>
          <p:cNvSpPr txBox="1"/>
          <p:nvPr/>
        </p:nvSpPr>
        <p:spPr>
          <a:xfrm>
            <a:off x="7949715" y="1764268"/>
            <a:ext cx="559769" cy="369332"/>
          </a:xfrm>
          <a:prstGeom prst="rect">
            <a:avLst/>
          </a:prstGeom>
          <a:noFill/>
        </p:spPr>
        <p:txBody>
          <a:bodyPr wrap="none" rtlCol="0">
            <a:spAutoFit/>
          </a:bodyPr>
          <a:lstStyle/>
          <a:p>
            <a:r>
              <a:rPr lang="en-US" dirty="0"/>
              <a:t>(45)</a:t>
            </a:r>
          </a:p>
        </p:txBody>
      </p:sp>
    </p:spTree>
    <p:extLst>
      <p:ext uri="{BB962C8B-B14F-4D97-AF65-F5344CB8AC3E}">
        <p14:creationId xmlns:p14="http://schemas.microsoft.com/office/powerpoint/2010/main" val="255233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z="3200" dirty="0"/>
              <a:t>Phase Impedance Matrix for Overhead Lines</a:t>
            </a:r>
            <a:br>
              <a:rPr lang="en-US" sz="3200" dirty="0"/>
            </a:br>
            <a:endParaRPr lang="en-US" sz="3200" dirty="0"/>
          </a:p>
        </p:txBody>
      </p:sp>
      <p:sp>
        <p:nvSpPr>
          <p:cNvPr id="3" name="Content Placeholder 2"/>
          <p:cNvSpPr>
            <a:spLocks noGrp="1"/>
          </p:cNvSpPr>
          <p:nvPr>
            <p:ph idx="1"/>
          </p:nvPr>
        </p:nvSpPr>
        <p:spPr>
          <a:xfrm>
            <a:off x="304800" y="990600"/>
            <a:ext cx="8610600" cy="4114800"/>
          </a:xfrm>
        </p:spPr>
        <p:txBody>
          <a:bodyPr/>
          <a:lstStyle/>
          <a:p>
            <a:pPr marL="0" indent="0">
              <a:buNone/>
            </a:pPr>
            <a:r>
              <a:rPr lang="en-US" sz="2400" dirty="0">
                <a:solidFill>
                  <a:srgbClr val="000000"/>
                </a:solidFill>
                <a:latin typeface="Times"/>
                <a:cs typeface="Times"/>
              </a:rPr>
              <a:t>Fig.6 shows the general three-phase model of a line segment. Keep in mind that for V-phase and single-phase lines some of the impedance values will be zero.</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533400" y="2362200"/>
            <a:ext cx="8029575" cy="3038475"/>
          </a:xfrm>
          <a:prstGeom prst="rect">
            <a:avLst/>
          </a:prstGeom>
        </p:spPr>
      </p:pic>
      <p:sp>
        <p:nvSpPr>
          <p:cNvPr id="7" name="TextBox 6"/>
          <p:cNvSpPr txBox="1"/>
          <p:nvPr/>
        </p:nvSpPr>
        <p:spPr>
          <a:xfrm>
            <a:off x="2438400" y="5410200"/>
            <a:ext cx="4118911" cy="769441"/>
          </a:xfrm>
          <a:prstGeom prst="rect">
            <a:avLst/>
          </a:prstGeom>
          <a:noFill/>
        </p:spPr>
        <p:txBody>
          <a:bodyPr wrap="none" rtlCol="0">
            <a:spAutoFit/>
          </a:bodyPr>
          <a:lstStyle/>
          <a:p>
            <a:r>
              <a:rPr lang="en-US" sz="2000" dirty="0"/>
              <a:t>Fig.6 Three-phase line segment model</a:t>
            </a:r>
          </a:p>
          <a:p>
            <a:endParaRPr lang="en-US" dirty="0"/>
          </a:p>
        </p:txBody>
      </p:sp>
    </p:spTree>
    <p:extLst>
      <p:ext uri="{BB962C8B-B14F-4D97-AF65-F5344CB8AC3E}">
        <p14:creationId xmlns:p14="http://schemas.microsoft.com/office/powerpoint/2010/main" val="330001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lstStyle/>
          <a:p>
            <a:r>
              <a:rPr lang="en-US" sz="3200" dirty="0"/>
              <a:t>Phase Impedance Matrix for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143000"/>
            <a:ext cx="8305800" cy="461665"/>
          </a:xfrm>
          <a:prstGeom prst="rect">
            <a:avLst/>
          </a:prstGeom>
        </p:spPr>
        <p:txBody>
          <a:bodyPr wrap="square">
            <a:spAutoFit/>
          </a:bodyPr>
          <a:lstStyle/>
          <a:p>
            <a:r>
              <a:rPr lang="en-US" dirty="0">
                <a:solidFill>
                  <a:srgbClr val="000000"/>
                </a:solidFill>
              </a:rPr>
              <a:t>The voltage equation in matrix form for the line segment is</a:t>
            </a:r>
          </a:p>
        </p:txBody>
      </p:sp>
      <p:sp>
        <p:nvSpPr>
          <p:cNvPr id="7" name="TextBox 6"/>
          <p:cNvSpPr txBox="1"/>
          <p:nvPr/>
        </p:nvSpPr>
        <p:spPr>
          <a:xfrm>
            <a:off x="327561" y="3299269"/>
            <a:ext cx="6679833" cy="1200328"/>
          </a:xfrm>
          <a:prstGeom prst="rect">
            <a:avLst/>
          </a:prstGeom>
          <a:noFill/>
        </p:spPr>
        <p:txBody>
          <a:bodyPr wrap="none" rtlCol="0">
            <a:spAutoFit/>
          </a:bodyPr>
          <a:lstStyle/>
          <a:p>
            <a:r>
              <a:rPr lang="en-US" dirty="0">
                <a:solidFill>
                  <a:srgbClr val="000000"/>
                </a:solidFill>
              </a:rPr>
              <a:t>where </a:t>
            </a:r>
            <a:r>
              <a:rPr lang="en-US" i="1" dirty="0" err="1">
                <a:solidFill>
                  <a:srgbClr val="000000"/>
                </a:solidFill>
              </a:rPr>
              <a:t>Z</a:t>
            </a:r>
            <a:r>
              <a:rPr lang="en-US" i="1" baseline="-25000" dirty="0" err="1">
                <a:solidFill>
                  <a:srgbClr val="000000"/>
                </a:solidFill>
              </a:rPr>
              <a:t>ij</a:t>
            </a:r>
            <a:r>
              <a:rPr lang="en-US" dirty="0">
                <a:solidFill>
                  <a:srgbClr val="000000"/>
                </a:solidFill>
              </a:rPr>
              <a:t> = </a:t>
            </a:r>
            <a:r>
              <a:rPr lang="en-US" i="1" dirty="0" err="1">
                <a:solidFill>
                  <a:srgbClr val="000000"/>
                </a:solidFill>
              </a:rPr>
              <a:t>z</a:t>
            </a:r>
            <a:r>
              <a:rPr lang="en-US" i="1" baseline="-25000" dirty="0" err="1">
                <a:solidFill>
                  <a:srgbClr val="000000"/>
                </a:solidFill>
              </a:rPr>
              <a:t>ij</a:t>
            </a:r>
            <a:r>
              <a:rPr lang="en-US" dirty="0">
                <a:solidFill>
                  <a:srgbClr val="000000"/>
                </a:solidFill>
              </a:rPr>
              <a:t> · </a:t>
            </a:r>
            <a:r>
              <a:rPr lang="en-US" i="1" dirty="0">
                <a:solidFill>
                  <a:srgbClr val="000000"/>
                </a:solidFill>
              </a:rPr>
              <a:t>length</a:t>
            </a:r>
            <a:r>
              <a:rPr lang="en-US" dirty="0">
                <a:solidFill>
                  <a:srgbClr val="000000"/>
                </a:solidFill>
              </a:rPr>
              <a:t>.</a:t>
            </a:r>
          </a:p>
          <a:p>
            <a:r>
              <a:rPr lang="en-US" dirty="0">
                <a:solidFill>
                  <a:srgbClr val="000000"/>
                </a:solidFill>
              </a:rPr>
              <a:t>Equation (46) can be written in “condensed” form as</a:t>
            </a:r>
          </a:p>
          <a:p>
            <a:endParaRPr lang="en-US" dirty="0"/>
          </a:p>
        </p:txBody>
      </p:sp>
      <mc:AlternateContent xmlns:mc="http://schemas.openxmlformats.org/markup-compatibility/2006" xmlns:a14="http://schemas.microsoft.com/office/drawing/2010/main">
        <mc:Choice Requires="a14">
          <p:sp>
            <p:nvSpPr>
              <p:cNvPr id="8" name="TextBox 15">
                <a:extLst>
                  <a:ext uri="{FF2B5EF4-FFF2-40B4-BE49-F238E27FC236}">
                    <a16:creationId xmlns:a16="http://schemas.microsoft.com/office/drawing/2014/main" id="{211E2E8E-B174-4279-B282-5D1FFC8CFFEF}"/>
                  </a:ext>
                </a:extLst>
              </p:cNvPr>
              <p:cNvSpPr txBox="1"/>
              <p:nvPr/>
            </p:nvSpPr>
            <p:spPr>
              <a:xfrm>
                <a:off x="2209800" y="1908546"/>
                <a:ext cx="3910238" cy="920701"/>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𝑔</m:t>
                                    </m:r>
                                  </m:sub>
                                </m:sSub>
                              </m:e>
                            </m:eqArr>
                          </m:e>
                        </m:d>
                      </m:e>
                      <m:sub>
                        <m:r>
                          <a:rPr lang="en-US" b="0" i="1" smtClean="0">
                            <a:latin typeface="Cambria Math" panose="02040503050406030204" pitchFamily="18" charset="0"/>
                          </a:rPr>
                          <m:t>𝑛</m:t>
                        </m:r>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𝑐𝑔</m:t>
                                    </m:r>
                                  </m:sub>
                                </m:sSub>
                              </m:e>
                            </m:eqArr>
                          </m:e>
                        </m:d>
                      </m:e>
                      <m:sub>
                        <m:r>
                          <a:rPr lang="en-US" b="0" i="1" smtClean="0">
                            <a:latin typeface="Cambria Math" panose="02040503050406030204" pitchFamily="18" charset="0"/>
                          </a:rPr>
                          <m:t>𝑚</m:t>
                        </m:r>
                      </m:sub>
                    </m:sSub>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𝑎𝑎</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smtClean="0">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smtClean="0">
                                      <a:latin typeface="Cambria Math" panose="02040503050406030204" pitchFamily="18" charset="0"/>
                                    </a:rPr>
                                    <m:t>𝑎</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𝑏𝑏</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𝑏𝑐</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𝑐𝑐</m:t>
                                  </m:r>
                                </m:sub>
                              </m:sSub>
                            </m:e>
                          </m:mr>
                        </m:m>
                      </m:e>
                    </m:d>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𝑐</m:t>
                                </m:r>
                              </m:sub>
                            </m:sSub>
                          </m:e>
                        </m:eqArr>
                      </m:e>
                    </m:d>
                  </m:oMath>
                </a14:m>
                <a:endParaRPr lang="en-US" dirty="0"/>
              </a:p>
            </p:txBody>
          </p:sp>
        </mc:Choice>
        <mc:Fallback xmlns="">
          <p:sp>
            <p:nvSpPr>
              <p:cNvPr id="8" name="TextBox 15">
                <a:extLst>
                  <a:ext uri="{FF2B5EF4-FFF2-40B4-BE49-F238E27FC236}">
                    <a16:creationId xmlns:a16="http://schemas.microsoft.com/office/drawing/2014/main" id="{211E2E8E-B174-4279-B282-5D1FFC8CFFEF}"/>
                  </a:ext>
                </a:extLst>
              </p:cNvPr>
              <p:cNvSpPr txBox="1">
                <a:spLocks noRot="1" noChangeAspect="1" noMove="1" noResize="1" noEditPoints="1" noAdjustHandles="1" noChangeArrowheads="1" noChangeShapeType="1" noTextEdit="1"/>
              </p:cNvSpPr>
              <p:nvPr/>
            </p:nvSpPr>
            <p:spPr>
              <a:xfrm>
                <a:off x="2209800" y="1908546"/>
                <a:ext cx="3910238" cy="920701"/>
              </a:xfrm>
              <a:prstGeom prst="rect">
                <a:avLst/>
              </a:prstGeom>
              <a:blipFill>
                <a:blip r:embed="rId2"/>
                <a:stretch>
                  <a:fillRect r="-29329" b="-33113"/>
                </a:stretch>
              </a:blipFill>
            </p:spPr>
            <p:txBody>
              <a:bodyPr/>
              <a:lstStyle/>
              <a:p>
                <a:r>
                  <a:rPr lang="en-US">
                    <a:noFill/>
                  </a:rPr>
                  <a:t> </a:t>
                </a:r>
              </a:p>
            </p:txBody>
          </p:sp>
        </mc:Fallback>
      </mc:AlternateContent>
      <p:sp>
        <p:nvSpPr>
          <p:cNvPr id="9" name="TextBox 11">
            <a:extLst>
              <a:ext uri="{FF2B5EF4-FFF2-40B4-BE49-F238E27FC236}">
                <a16:creationId xmlns:a16="http://schemas.microsoft.com/office/drawing/2014/main" id="{A44C0C5C-5CE2-4D65-A67D-55B6A8F2AE4C}"/>
              </a:ext>
            </a:extLst>
          </p:cNvPr>
          <p:cNvSpPr txBox="1"/>
          <p:nvPr/>
        </p:nvSpPr>
        <p:spPr>
          <a:xfrm>
            <a:off x="8127031" y="2184230"/>
            <a:ext cx="559769" cy="369332"/>
          </a:xfrm>
          <a:prstGeom prst="rect">
            <a:avLst/>
          </a:prstGeom>
          <a:noFill/>
        </p:spPr>
        <p:txBody>
          <a:bodyPr wrap="none" rtlCol="0">
            <a:spAutoFit/>
          </a:bodyPr>
          <a:lstStyle/>
          <a:p>
            <a:r>
              <a:rPr lang="en-US" dirty="0"/>
              <a:t>(46)</a:t>
            </a:r>
          </a:p>
        </p:txBody>
      </p:sp>
      <mc:AlternateContent xmlns:mc="http://schemas.openxmlformats.org/markup-compatibility/2006" xmlns:a14="http://schemas.microsoft.com/office/drawing/2010/main">
        <mc:Choice Requires="a14">
          <p:sp>
            <p:nvSpPr>
              <p:cNvPr id="10" name="TextBox 13">
                <a:extLst>
                  <a:ext uri="{FF2B5EF4-FFF2-40B4-BE49-F238E27FC236}">
                    <a16:creationId xmlns:a16="http://schemas.microsoft.com/office/drawing/2014/main" id="{EAB156E4-F86C-4E76-9CE0-2673675CBE94}"/>
                  </a:ext>
                </a:extLst>
              </p:cNvPr>
              <p:cNvSpPr txBox="1"/>
              <p:nvPr/>
            </p:nvSpPr>
            <p:spPr>
              <a:xfrm>
                <a:off x="1948824" y="4575647"/>
                <a:ext cx="5591018"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𝑚</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d>
                    </m:oMath>
                  </m:oMathPara>
                </a14:m>
                <a:endParaRPr lang="en-US" dirty="0"/>
              </a:p>
            </p:txBody>
          </p:sp>
        </mc:Choice>
        <mc:Fallback xmlns="">
          <p:sp>
            <p:nvSpPr>
              <p:cNvPr id="10" name="TextBox 13">
                <a:extLst>
                  <a:ext uri="{FF2B5EF4-FFF2-40B4-BE49-F238E27FC236}">
                    <a16:creationId xmlns:a16="http://schemas.microsoft.com/office/drawing/2014/main" id="{EAB156E4-F86C-4E76-9CE0-2673675CBE94}"/>
                  </a:ext>
                </a:extLst>
              </p:cNvPr>
              <p:cNvSpPr txBox="1">
                <a:spLocks noRot="1" noChangeAspect="1" noMove="1" noResize="1" noEditPoints="1" noAdjustHandles="1" noChangeArrowheads="1" noChangeShapeType="1" noTextEdit="1"/>
              </p:cNvSpPr>
              <p:nvPr/>
            </p:nvSpPr>
            <p:spPr>
              <a:xfrm>
                <a:off x="1948824" y="4575647"/>
                <a:ext cx="5591018" cy="416845"/>
              </a:xfrm>
              <a:prstGeom prst="rect">
                <a:avLst/>
              </a:prstGeom>
              <a:blipFill>
                <a:blip r:embed="rId3"/>
                <a:stretch>
                  <a:fillRect/>
                </a:stretch>
              </a:blipFill>
            </p:spPr>
            <p:txBody>
              <a:bodyPr/>
              <a:lstStyle/>
              <a:p>
                <a:r>
                  <a:rPr lang="en-US">
                    <a:noFill/>
                  </a:rPr>
                  <a:t> </a:t>
                </a:r>
              </a:p>
            </p:txBody>
          </p:sp>
        </mc:Fallback>
      </mc:AlternateContent>
      <p:sp>
        <p:nvSpPr>
          <p:cNvPr id="11" name="TextBox 14">
            <a:extLst>
              <a:ext uri="{FF2B5EF4-FFF2-40B4-BE49-F238E27FC236}">
                <a16:creationId xmlns:a16="http://schemas.microsoft.com/office/drawing/2014/main" id="{CB84FBA0-AC06-493B-9119-121AE6A3845A}"/>
              </a:ext>
            </a:extLst>
          </p:cNvPr>
          <p:cNvSpPr txBox="1"/>
          <p:nvPr/>
        </p:nvSpPr>
        <p:spPr>
          <a:xfrm>
            <a:off x="8229600" y="4581437"/>
            <a:ext cx="559769" cy="369332"/>
          </a:xfrm>
          <a:prstGeom prst="rect">
            <a:avLst/>
          </a:prstGeom>
          <a:noFill/>
        </p:spPr>
        <p:txBody>
          <a:bodyPr wrap="none" rtlCol="0">
            <a:spAutoFit/>
          </a:bodyPr>
          <a:lstStyle/>
          <a:p>
            <a:r>
              <a:rPr lang="en-US" dirty="0"/>
              <a:t>(47)</a:t>
            </a:r>
          </a:p>
        </p:txBody>
      </p:sp>
    </p:spTree>
    <p:extLst>
      <p:ext uri="{BB962C8B-B14F-4D97-AF65-F5344CB8AC3E}">
        <p14:creationId xmlns:p14="http://schemas.microsoft.com/office/powerpoint/2010/main" val="3637262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lstStyle/>
          <a:p>
            <a:r>
              <a:rPr lang="en-US" sz="3200" dirty="0"/>
              <a:t>Sequence Impedances</a:t>
            </a:r>
            <a:br>
              <a:rPr lang="en-US" sz="3200" dirty="0"/>
            </a:br>
            <a:endParaRPr lang="en-US" sz="3200" dirty="0"/>
          </a:p>
        </p:txBody>
      </p:sp>
      <p:sp>
        <p:nvSpPr>
          <p:cNvPr id="3" name="Content Placeholder 2"/>
          <p:cNvSpPr>
            <a:spLocks noGrp="1"/>
          </p:cNvSpPr>
          <p:nvPr>
            <p:ph idx="1"/>
          </p:nvPr>
        </p:nvSpPr>
        <p:spPr>
          <a:xfrm>
            <a:off x="381000" y="1066800"/>
            <a:ext cx="8534400" cy="4114800"/>
          </a:xfrm>
        </p:spPr>
        <p:txBody>
          <a:bodyPr/>
          <a:lstStyle/>
          <a:p>
            <a:pPr marL="0" indent="0">
              <a:buNone/>
            </a:pPr>
            <a:r>
              <a:rPr lang="en-US" sz="2400" dirty="0">
                <a:solidFill>
                  <a:srgbClr val="000000"/>
                </a:solidFill>
                <a:latin typeface="Times"/>
                <a:cs typeface="Times"/>
              </a:rPr>
              <a:t>Many times the analysis of a feeder will use only the positive and zero sequence impedances for the line segments. There are two methods for obtaining these impedances. The first method incorporates the application of the modified Carson's equations and the Kron reduction to obtain the phase impedance matrix.</a:t>
            </a:r>
          </a:p>
          <a:p>
            <a:pPr marL="0" indent="0">
              <a:buNone/>
            </a:pPr>
            <a:r>
              <a:rPr lang="en-US" sz="2400" dirty="0">
                <a:solidFill>
                  <a:srgbClr val="000000"/>
                </a:solidFill>
                <a:latin typeface="Times"/>
                <a:cs typeface="Times"/>
              </a:rPr>
              <a:t>The definition for line-to-ground phase voltages as a function of the line-to-ground sequence voltages is given by</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TextBox 14">
                <a:extLst>
                  <a:ext uri="{FF2B5EF4-FFF2-40B4-BE49-F238E27FC236}">
                    <a16:creationId xmlns:a16="http://schemas.microsoft.com/office/drawing/2014/main" id="{0CD80625-AA92-4797-B2C4-EB2DACF401D6}"/>
                  </a:ext>
                </a:extLst>
              </p:cNvPr>
              <p:cNvSpPr txBox="1"/>
              <p:nvPr/>
            </p:nvSpPr>
            <p:spPr>
              <a:xfrm>
                <a:off x="3132952" y="3886200"/>
                <a:ext cx="2878096" cy="883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m:t>
                                  </m:r>
                                  <m:r>
                                    <a:rPr lang="en-US" i="1">
                                      <a:latin typeface="Cambria Math" panose="02040503050406030204" pitchFamily="18" charset="0"/>
                                    </a:rPr>
                                    <m:t>𝑔</m:t>
                                  </m:r>
                                </m:sub>
                              </m:sSub>
                            </m:e>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𝑐</m:t>
                                  </m:r>
                                  <m:r>
                                    <a:rPr lang="en-US" i="1">
                                      <a:latin typeface="Cambria Math" panose="02040503050406030204" pitchFamily="18" charset="0"/>
                                    </a:rPr>
                                    <m:t>𝑔</m:t>
                                  </m:r>
                                </m:sub>
                              </m:sSub>
                            </m:e>
                          </m:eqArr>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mr>
                          </m:m>
                        </m:e>
                      </m:d>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2</m:t>
                                  </m:r>
                                </m:sub>
                              </m:sSub>
                            </m:e>
                          </m:eqArr>
                        </m:e>
                      </m:d>
                    </m:oMath>
                  </m:oMathPara>
                </a14:m>
                <a:endParaRPr lang="en-US" dirty="0"/>
              </a:p>
            </p:txBody>
          </p:sp>
        </mc:Choice>
        <mc:Fallback xmlns="">
          <p:sp>
            <p:nvSpPr>
              <p:cNvPr id="6" name="TextBox 14">
                <a:extLst>
                  <a:ext uri="{FF2B5EF4-FFF2-40B4-BE49-F238E27FC236}">
                    <a16:creationId xmlns:a16="http://schemas.microsoft.com/office/drawing/2014/main" id="{0CD80625-AA92-4797-B2C4-EB2DACF401D6}"/>
                  </a:ext>
                </a:extLst>
              </p:cNvPr>
              <p:cNvSpPr txBox="1">
                <a:spLocks noRot="1" noChangeAspect="1" noMove="1" noResize="1" noEditPoints="1" noAdjustHandles="1" noChangeArrowheads="1" noChangeShapeType="1" noTextEdit="1"/>
              </p:cNvSpPr>
              <p:nvPr/>
            </p:nvSpPr>
            <p:spPr>
              <a:xfrm>
                <a:off x="3132952" y="3886200"/>
                <a:ext cx="2878096" cy="883127"/>
              </a:xfrm>
              <a:prstGeom prst="rect">
                <a:avLst/>
              </a:prstGeom>
              <a:blipFill>
                <a:blip r:embed="rId2"/>
                <a:stretch>
                  <a:fillRect r="-28814" b="-32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0">
                <a:extLst>
                  <a:ext uri="{FF2B5EF4-FFF2-40B4-BE49-F238E27FC236}">
                    <a16:creationId xmlns:a16="http://schemas.microsoft.com/office/drawing/2014/main" id="{6EF67B95-DC7E-48B4-99B1-1B7E477719B3}"/>
                  </a:ext>
                </a:extLst>
              </p:cNvPr>
              <p:cNvSpPr/>
              <p:nvPr/>
            </p:nvSpPr>
            <p:spPr>
              <a:xfrm>
                <a:off x="457200" y="5181600"/>
                <a:ext cx="2684389" cy="430887"/>
              </a:xfrm>
              <a:prstGeom prst="rect">
                <a:avLst/>
              </a:prstGeom>
            </p:spPr>
            <p:txBody>
              <a:bodyPr wrap="none">
                <a:spAutoFit/>
              </a:bodyPr>
              <a:lstStyle/>
              <a:p>
                <a:r>
                  <a:rPr lang="en-US" sz="2200" dirty="0">
                    <a:solidFill>
                      <a:srgbClr val="000000"/>
                    </a:solidFill>
                  </a:rPr>
                  <a:t>Where </a:t>
                </a:r>
                <a14:m>
                  <m:oMath xmlns:m="http://schemas.openxmlformats.org/officeDocument/2006/math">
                    <m:sSub>
                      <m:sSubPr>
                        <m:ctrlPr>
                          <a:rPr lang="en-US" sz="2200" i="1" smtClean="0">
                            <a:solidFill>
                              <a:srgbClr val="000000"/>
                            </a:solidFill>
                            <a:latin typeface="Cambria Math" panose="02040503050406030204" pitchFamily="18" charset="0"/>
                          </a:rPr>
                        </m:ctrlPr>
                      </m:sSubPr>
                      <m:e>
                        <m:r>
                          <a:rPr lang="en-US" sz="2200" b="0" i="1" smtClean="0">
                            <a:solidFill>
                              <a:srgbClr val="000000"/>
                            </a:solidFill>
                            <a:latin typeface="Cambria Math" panose="02040503050406030204" pitchFamily="18" charset="0"/>
                          </a:rPr>
                          <m:t>𝑎</m:t>
                        </m:r>
                      </m:e>
                      <m:sub>
                        <m:r>
                          <a:rPr lang="en-US" sz="2200" b="0" i="1" smtClean="0">
                            <a:solidFill>
                              <a:srgbClr val="000000"/>
                            </a:solidFill>
                            <a:latin typeface="Cambria Math" panose="02040503050406030204" pitchFamily="18" charset="0"/>
                          </a:rPr>
                          <m:t>𝑠</m:t>
                        </m:r>
                      </m:sub>
                    </m:sSub>
                    <m:r>
                      <a:rPr lang="en-US" sz="2200" b="0" i="1" smtClean="0">
                        <a:solidFill>
                          <a:srgbClr val="000000"/>
                        </a:solidFill>
                        <a:latin typeface="Cambria Math" panose="02040503050406030204" pitchFamily="18" charset="0"/>
                      </a:rPr>
                      <m:t>=1.0</m:t>
                    </m:r>
                    <m:r>
                      <a:rPr lang="en-US" sz="2200" b="0" i="1" smtClean="0">
                        <a:solidFill>
                          <a:srgbClr val="000000"/>
                        </a:solidFill>
                        <a:latin typeface="Cambria Math" panose="02040503050406030204" pitchFamily="18" charset="0"/>
                        <a:ea typeface="Cambria Math" panose="02040503050406030204" pitchFamily="18" charset="0"/>
                      </a:rPr>
                      <m:t>∠120</m:t>
                    </m:r>
                  </m:oMath>
                </a14:m>
                <a:endParaRPr lang="en-US" sz="2200" dirty="0"/>
              </a:p>
            </p:txBody>
          </p:sp>
        </mc:Choice>
        <mc:Fallback xmlns="">
          <p:sp>
            <p:nvSpPr>
              <p:cNvPr id="7" name="Rectangle 10">
                <a:extLst>
                  <a:ext uri="{FF2B5EF4-FFF2-40B4-BE49-F238E27FC236}">
                    <a16:creationId xmlns:a16="http://schemas.microsoft.com/office/drawing/2014/main" id="{6EF67B95-DC7E-48B4-99B1-1B7E477719B3}"/>
                  </a:ext>
                </a:extLst>
              </p:cNvPr>
              <p:cNvSpPr>
                <a:spLocks noRot="1" noChangeAspect="1" noMove="1" noResize="1" noEditPoints="1" noAdjustHandles="1" noChangeArrowheads="1" noChangeShapeType="1" noTextEdit="1"/>
              </p:cNvSpPr>
              <p:nvPr/>
            </p:nvSpPr>
            <p:spPr>
              <a:xfrm>
                <a:off x="457200" y="5181600"/>
                <a:ext cx="2684389" cy="430887"/>
              </a:xfrm>
              <a:prstGeom prst="rect">
                <a:avLst/>
              </a:prstGeom>
              <a:blipFill>
                <a:blip r:embed="rId3"/>
                <a:stretch>
                  <a:fillRect l="-2955" t="-9859" b="-26761"/>
                </a:stretch>
              </a:blipFill>
            </p:spPr>
            <p:txBody>
              <a:bodyPr/>
              <a:lstStyle/>
              <a:p>
                <a:r>
                  <a:rPr lang="en-US">
                    <a:noFill/>
                  </a:rPr>
                  <a:t> </a:t>
                </a:r>
              </a:p>
            </p:txBody>
          </p:sp>
        </mc:Fallback>
      </mc:AlternateContent>
      <p:sp>
        <p:nvSpPr>
          <p:cNvPr id="8" name="TextBox 11">
            <a:extLst>
              <a:ext uri="{FF2B5EF4-FFF2-40B4-BE49-F238E27FC236}">
                <a16:creationId xmlns:a16="http://schemas.microsoft.com/office/drawing/2014/main" id="{3BB106BD-22C8-44F2-9514-E7E19D1AE5E5}"/>
              </a:ext>
            </a:extLst>
          </p:cNvPr>
          <p:cNvSpPr txBox="1"/>
          <p:nvPr/>
        </p:nvSpPr>
        <p:spPr>
          <a:xfrm>
            <a:off x="8101301" y="4143097"/>
            <a:ext cx="559769" cy="369332"/>
          </a:xfrm>
          <a:prstGeom prst="rect">
            <a:avLst/>
          </a:prstGeom>
          <a:noFill/>
        </p:spPr>
        <p:txBody>
          <a:bodyPr wrap="none" rtlCol="0">
            <a:spAutoFit/>
          </a:bodyPr>
          <a:lstStyle/>
          <a:p>
            <a:r>
              <a:rPr lang="en-US" dirty="0"/>
              <a:t>(48)</a:t>
            </a:r>
          </a:p>
        </p:txBody>
      </p:sp>
    </p:spTree>
    <p:extLst>
      <p:ext uri="{BB962C8B-B14F-4D97-AF65-F5344CB8AC3E}">
        <p14:creationId xmlns:p14="http://schemas.microsoft.com/office/powerpoint/2010/main" val="3450121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905000"/>
            <a:ext cx="6629400" cy="461665"/>
          </a:xfrm>
          <a:prstGeom prst="rect">
            <a:avLst/>
          </a:prstGeom>
        </p:spPr>
        <p:txBody>
          <a:bodyPr wrap="square">
            <a:spAutoFit/>
          </a:bodyPr>
          <a:lstStyle/>
          <a:p>
            <a:r>
              <a:rPr lang="en-US" dirty="0">
                <a:solidFill>
                  <a:srgbClr val="000000"/>
                </a:solidFill>
              </a:rPr>
              <a:t>In condensed form, Equation (48) becomes</a:t>
            </a:r>
          </a:p>
        </p:txBody>
      </p:sp>
      <p:sp>
        <p:nvSpPr>
          <p:cNvPr id="7" name="TextBox 6"/>
          <p:cNvSpPr txBox="1"/>
          <p:nvPr/>
        </p:nvSpPr>
        <p:spPr>
          <a:xfrm>
            <a:off x="304800" y="3276600"/>
            <a:ext cx="1231987" cy="830997"/>
          </a:xfrm>
          <a:prstGeom prst="rect">
            <a:avLst/>
          </a:prstGeom>
          <a:noFill/>
        </p:spPr>
        <p:txBody>
          <a:bodyPr wrap="square" rtlCol="0">
            <a:spAutoFit/>
          </a:bodyPr>
          <a:lstStyle/>
          <a:p>
            <a:r>
              <a:rPr lang="en-US" dirty="0">
                <a:solidFill>
                  <a:srgbClr val="000000"/>
                </a:solidFill>
              </a:rPr>
              <a:t>where</a:t>
            </a:r>
          </a:p>
          <a:p>
            <a:endParaRPr lang="en-US" dirty="0"/>
          </a:p>
        </p:txBody>
      </p:sp>
      <p:sp>
        <p:nvSpPr>
          <p:cNvPr id="8" name="TextBox 7"/>
          <p:cNvSpPr txBox="1"/>
          <p:nvPr/>
        </p:nvSpPr>
        <p:spPr>
          <a:xfrm>
            <a:off x="304800" y="4572000"/>
            <a:ext cx="7047121" cy="830997"/>
          </a:xfrm>
          <a:prstGeom prst="rect">
            <a:avLst/>
          </a:prstGeom>
          <a:noFill/>
        </p:spPr>
        <p:txBody>
          <a:bodyPr wrap="none" rtlCol="0">
            <a:spAutoFit/>
          </a:bodyPr>
          <a:lstStyle/>
          <a:p>
            <a:r>
              <a:rPr lang="en-US" dirty="0">
                <a:solidFill>
                  <a:srgbClr val="000000"/>
                </a:solidFill>
              </a:rPr>
              <a:t>The phase line currents are defined in the same manner:</a:t>
            </a:r>
          </a:p>
          <a:p>
            <a:endParaRPr lang="en-US" dirty="0"/>
          </a:p>
        </p:txBody>
      </p:sp>
      <mc:AlternateContent xmlns:mc="http://schemas.openxmlformats.org/markup-compatibility/2006" xmlns:a14="http://schemas.microsoft.com/office/drawing/2010/main">
        <mc:Choice Requires="a14">
          <p:sp>
            <p:nvSpPr>
              <p:cNvPr id="9" name="TextBox 20">
                <a:extLst>
                  <a:ext uri="{FF2B5EF4-FFF2-40B4-BE49-F238E27FC236}">
                    <a16:creationId xmlns:a16="http://schemas.microsoft.com/office/drawing/2014/main" id="{1197CC12-D168-4AAE-9FFB-E0D7558AA18D}"/>
                  </a:ext>
                </a:extLst>
              </p:cNvPr>
              <p:cNvSpPr txBox="1"/>
              <p:nvPr/>
            </p:nvSpPr>
            <p:spPr>
              <a:xfrm>
                <a:off x="3138213" y="864027"/>
                <a:ext cx="3209148" cy="981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𝑔</m:t>
                                  </m:r>
                                </m:sub>
                              </m:sSub>
                            </m:e>
                          </m:eqArr>
                        </m:e>
                      </m:d>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𝑠</m:t>
                                    </m:r>
                                  </m:sub>
                                  <m:sup>
                                    <m:r>
                                      <a:rPr lang="en-US" sz="2000" i="1">
                                        <a:latin typeface="Cambria Math" panose="02040503050406030204" pitchFamily="18" charset="0"/>
                                      </a:rPr>
                                      <m:t>2</m:t>
                                    </m:r>
                                  </m:sup>
                                </m:sSubSup>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𝑠</m:t>
                                    </m:r>
                                  </m:sub>
                                </m:sSub>
                              </m:e>
                            </m:mr>
                            <m:mr>
                              <m:e>
                                <m:r>
                                  <a:rPr lang="en-US" sz="2000" b="0" i="1" smtClean="0">
                                    <a:latin typeface="Cambria Math" panose="02040503050406030204" pitchFamily="18" charset="0"/>
                                  </a:rPr>
                                  <m:t>1</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𝑠</m:t>
                                    </m:r>
                                  </m:sub>
                                </m:sSub>
                              </m:e>
                              <m:e>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𝑠</m:t>
                                    </m:r>
                                  </m:sub>
                                  <m:sup>
                                    <m:r>
                                      <a:rPr lang="en-US" sz="2000" i="1">
                                        <a:latin typeface="Cambria Math" panose="02040503050406030204" pitchFamily="18" charset="0"/>
                                      </a:rPr>
                                      <m:t>2</m:t>
                                    </m:r>
                                  </m:sup>
                                </m:sSubSup>
                              </m:e>
                            </m:mr>
                          </m:m>
                        </m:e>
                      </m:d>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b="0" i="1" smtClean="0">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2</m:t>
                                  </m:r>
                                </m:sub>
                              </m:sSub>
                            </m:e>
                          </m:eqArr>
                        </m:e>
                      </m:d>
                    </m:oMath>
                  </m:oMathPara>
                </a14:m>
                <a:endParaRPr lang="en-US" sz="2000" dirty="0"/>
              </a:p>
            </p:txBody>
          </p:sp>
        </mc:Choice>
        <mc:Fallback xmlns="">
          <p:sp>
            <p:nvSpPr>
              <p:cNvPr id="9" name="TextBox 20">
                <a:extLst>
                  <a:ext uri="{FF2B5EF4-FFF2-40B4-BE49-F238E27FC236}">
                    <a16:creationId xmlns:a16="http://schemas.microsoft.com/office/drawing/2014/main" id="{1197CC12-D168-4AAE-9FFB-E0D7558AA18D}"/>
                  </a:ext>
                </a:extLst>
              </p:cNvPr>
              <p:cNvSpPr txBox="1">
                <a:spLocks noRot="1" noChangeAspect="1" noMove="1" noResize="1" noEditPoints="1" noAdjustHandles="1" noChangeArrowheads="1" noChangeShapeType="1" noTextEdit="1"/>
              </p:cNvSpPr>
              <p:nvPr/>
            </p:nvSpPr>
            <p:spPr>
              <a:xfrm>
                <a:off x="3138213" y="864027"/>
                <a:ext cx="3209148" cy="981102"/>
              </a:xfrm>
              <a:prstGeom prst="rect">
                <a:avLst/>
              </a:prstGeom>
              <a:blipFill>
                <a:blip r:embed="rId2"/>
                <a:stretch>
                  <a:fillRect/>
                </a:stretch>
              </a:blipFill>
            </p:spPr>
            <p:txBody>
              <a:bodyPr/>
              <a:lstStyle/>
              <a:p>
                <a:r>
                  <a:rPr lang="en-US">
                    <a:noFill/>
                  </a:rPr>
                  <a:t> </a:t>
                </a:r>
              </a:p>
            </p:txBody>
          </p:sp>
        </mc:Fallback>
      </mc:AlternateContent>
      <p:sp>
        <p:nvSpPr>
          <p:cNvPr id="10" name="TextBox 11">
            <a:extLst>
              <a:ext uri="{FF2B5EF4-FFF2-40B4-BE49-F238E27FC236}">
                <a16:creationId xmlns:a16="http://schemas.microsoft.com/office/drawing/2014/main" id="{6A774B8A-315C-4C42-AAFA-84AD344F12DA}"/>
              </a:ext>
            </a:extLst>
          </p:cNvPr>
          <p:cNvSpPr txBox="1"/>
          <p:nvPr/>
        </p:nvSpPr>
        <p:spPr>
          <a:xfrm>
            <a:off x="8127031" y="1170543"/>
            <a:ext cx="559769" cy="369332"/>
          </a:xfrm>
          <a:prstGeom prst="rect">
            <a:avLst/>
          </a:prstGeom>
          <a:noFill/>
        </p:spPr>
        <p:txBody>
          <a:bodyPr wrap="none" rtlCol="0">
            <a:spAutoFit/>
          </a:bodyPr>
          <a:lstStyle/>
          <a:p>
            <a:r>
              <a:rPr lang="en-US" dirty="0"/>
              <a:t>(48)</a:t>
            </a:r>
          </a:p>
        </p:txBody>
      </p: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DF17C0BF-59A5-4150-BA9F-06DA6E286002}"/>
                  </a:ext>
                </a:extLst>
              </p:cNvPr>
              <p:cNvSpPr txBox="1"/>
              <p:nvPr/>
            </p:nvSpPr>
            <p:spPr>
              <a:xfrm>
                <a:off x="3231956" y="2579075"/>
                <a:ext cx="30216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𝑆</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oMath>
                  </m:oMathPara>
                </a14:m>
                <a:endParaRPr lang="en-US" sz="2000" dirty="0"/>
              </a:p>
            </p:txBody>
          </p:sp>
        </mc:Choice>
        <mc:Fallback xmlns="">
          <p:sp>
            <p:nvSpPr>
              <p:cNvPr id="11" name="TextBox 13">
                <a:extLst>
                  <a:ext uri="{FF2B5EF4-FFF2-40B4-BE49-F238E27FC236}">
                    <a16:creationId xmlns:a16="http://schemas.microsoft.com/office/drawing/2014/main" id="{DF17C0BF-59A5-4150-BA9F-06DA6E286002}"/>
                  </a:ext>
                </a:extLst>
              </p:cNvPr>
              <p:cNvSpPr txBox="1">
                <a:spLocks noRot="1" noChangeAspect="1" noMove="1" noResize="1" noEditPoints="1" noAdjustHandles="1" noChangeArrowheads="1" noChangeShapeType="1" noTextEdit="1"/>
              </p:cNvSpPr>
              <p:nvPr/>
            </p:nvSpPr>
            <p:spPr>
              <a:xfrm>
                <a:off x="3231956" y="2579075"/>
                <a:ext cx="3021661" cy="307777"/>
              </a:xfrm>
              <a:prstGeom prst="rect">
                <a:avLst/>
              </a:prstGeom>
              <a:blipFill>
                <a:blip r:embed="rId3"/>
                <a:stretch>
                  <a:fillRect b="-17647"/>
                </a:stretch>
              </a:blipFill>
            </p:spPr>
            <p:txBody>
              <a:bodyPr/>
              <a:lstStyle/>
              <a:p>
                <a:r>
                  <a:rPr lang="en-US">
                    <a:noFill/>
                  </a:rPr>
                  <a:t> </a:t>
                </a:r>
              </a:p>
            </p:txBody>
          </p:sp>
        </mc:Fallback>
      </mc:AlternateContent>
      <p:sp>
        <p:nvSpPr>
          <p:cNvPr id="12" name="TextBox 14">
            <a:extLst>
              <a:ext uri="{FF2B5EF4-FFF2-40B4-BE49-F238E27FC236}">
                <a16:creationId xmlns:a16="http://schemas.microsoft.com/office/drawing/2014/main" id="{0A5C33C7-0733-49F3-BB95-F3D520537F8A}"/>
              </a:ext>
            </a:extLst>
          </p:cNvPr>
          <p:cNvSpPr txBox="1"/>
          <p:nvPr/>
        </p:nvSpPr>
        <p:spPr>
          <a:xfrm>
            <a:off x="8127031" y="2517520"/>
            <a:ext cx="559769" cy="369332"/>
          </a:xfrm>
          <a:prstGeom prst="rect">
            <a:avLst/>
          </a:prstGeom>
          <a:noFill/>
        </p:spPr>
        <p:txBody>
          <a:bodyPr wrap="none" rtlCol="0">
            <a:spAutoFit/>
          </a:bodyPr>
          <a:lstStyle/>
          <a:p>
            <a:r>
              <a:rPr lang="en-US" dirty="0"/>
              <a:t>(49)</a:t>
            </a:r>
          </a:p>
        </p:txBody>
      </p:sp>
      <mc:AlternateContent xmlns:mc="http://schemas.openxmlformats.org/markup-compatibility/2006" xmlns:a14="http://schemas.microsoft.com/office/drawing/2010/main">
        <mc:Choice Requires="a14">
          <p:sp>
            <p:nvSpPr>
              <p:cNvPr id="13" name="TextBox 19">
                <a:extLst>
                  <a:ext uri="{FF2B5EF4-FFF2-40B4-BE49-F238E27FC236}">
                    <a16:creationId xmlns:a16="http://schemas.microsoft.com/office/drawing/2014/main" id="{2A8ECD3F-10A3-40D1-B8DB-225ADA8CF779}"/>
                  </a:ext>
                </a:extLst>
              </p:cNvPr>
              <p:cNvSpPr txBox="1"/>
              <p:nvPr/>
            </p:nvSpPr>
            <p:spPr>
              <a:xfrm>
                <a:off x="3648063" y="3509832"/>
                <a:ext cx="2189446" cy="1076064"/>
              </a:xfrm>
              <a:prstGeom prst="rect">
                <a:avLst/>
              </a:prstGeom>
              <a:noFill/>
            </p:spPr>
            <p:txBody>
              <a:bodyPr wrap="none" lIns="0" tIns="0" rIns="0" bIns="0" rtlCol="0">
                <a:spAutoFit/>
              </a:bodyPr>
              <a:lstStyle/>
              <a:p>
                <a14:m>
                  <m:oMath xmlns:m="http://schemas.openxmlformats.org/officeDocument/2006/math">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𝑠</m:t>
                        </m:r>
                      </m:sub>
                    </m:sSub>
                    <m:r>
                      <a:rPr lang="en-US" sz="2200" i="1">
                        <a:latin typeface="Cambria Math" panose="02040503050406030204" pitchFamily="18" charset="0"/>
                      </a:rPr>
                      <m:t>]</m:t>
                    </m:r>
                  </m:oMath>
                </a14:m>
                <a:r>
                  <a:rPr lang="en-US" sz="2200" dirty="0"/>
                  <a:t>=</a:t>
                </a:r>
                <a14:m>
                  <m:oMath xmlns:m="http://schemas.openxmlformats.org/officeDocument/2006/math">
                    <m:d>
                      <m:dPr>
                        <m:begChr m:val="["/>
                        <m:endChr m:val="]"/>
                        <m:ctrlPr>
                          <a:rPr lang="en-US" sz="2200" i="1" smtClean="0">
                            <a:latin typeface="Cambria Math" panose="02040503050406030204" pitchFamily="18" charset="0"/>
                          </a:rPr>
                        </m:ctrlPr>
                      </m:dPr>
                      <m:e>
                        <m:m>
                          <m:mPr>
                            <m:plcHide m:val="on"/>
                            <m:mcs>
                              <m:mc>
                                <m:mcPr>
                                  <m:count m:val="3"/>
                                  <m:mcJc m:val="center"/>
                                </m:mcPr>
                              </m:mc>
                            </m:mcs>
                            <m:ctrlPr>
                              <a:rPr lang="en-US" sz="2200" i="1" smtClean="0">
                                <a:latin typeface="Cambria Math" panose="02040503050406030204" pitchFamily="18" charset="0"/>
                              </a:rPr>
                            </m:ctrlPr>
                          </m:mPr>
                          <m:mr>
                            <m:e>
                              <m:r>
                                <a:rPr lang="en-US" sz="2200" b="0" i="1" smtClean="0">
                                  <a:latin typeface="Cambria Math" panose="02040503050406030204" pitchFamily="18" charset="0"/>
                                </a:rPr>
                                <m:t>1</m:t>
                              </m:r>
                            </m:e>
                            <m:e>
                              <m:r>
                                <a:rPr lang="en-US" sz="2200" b="0" i="1" smtClean="0">
                                  <a:latin typeface="Cambria Math" panose="02040503050406030204" pitchFamily="18" charset="0"/>
                                </a:rPr>
                                <m:t>1</m:t>
                              </m:r>
                            </m:e>
                            <m:e>
                              <m:r>
                                <a:rPr lang="en-US" sz="2200" b="0" i="1" smtClean="0">
                                  <a:latin typeface="Cambria Math" panose="02040503050406030204" pitchFamily="18" charset="0"/>
                                </a:rPr>
                                <m:t>1</m:t>
                              </m:r>
                            </m:e>
                          </m:mr>
                          <m:mr>
                            <m:e>
                              <m:r>
                                <a:rPr lang="en-US" sz="2200" b="0" i="1" smtClean="0">
                                  <a:latin typeface="Cambria Math" panose="02040503050406030204" pitchFamily="18" charset="0"/>
                                </a:rPr>
                                <m:t>1</m:t>
                              </m:r>
                            </m:e>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𝑠</m:t>
                                  </m:r>
                                </m:sub>
                                <m:sup>
                                  <m:r>
                                    <a:rPr lang="en-US" sz="2200" i="1">
                                      <a:latin typeface="Cambria Math" panose="02040503050406030204" pitchFamily="18" charset="0"/>
                                    </a:rPr>
                                    <m:t>2</m:t>
                                  </m:r>
                                </m:sup>
                              </m:sSubSup>
                            </m:e>
                            <m:e>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𝑠</m:t>
                                  </m:r>
                                </m:sub>
                              </m:sSub>
                            </m:e>
                          </m:mr>
                          <m:mr>
                            <m:e>
                              <m:r>
                                <a:rPr lang="en-US" sz="2200" b="0" i="1" smtClean="0">
                                  <a:latin typeface="Cambria Math" panose="02040503050406030204" pitchFamily="18" charset="0"/>
                                </a:rPr>
                                <m:t>1</m:t>
                              </m:r>
                            </m:e>
                            <m:e>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𝑠</m:t>
                                  </m:r>
                                </m:sub>
                              </m:sSub>
                            </m:e>
                            <m:e>
                              <m:sSubSup>
                                <m:sSubSupPr>
                                  <m:ctrlPr>
                                    <a:rPr lang="en-US" sz="2200" i="1">
                                      <a:latin typeface="Cambria Math" panose="02040503050406030204" pitchFamily="18" charset="0"/>
                                    </a:rPr>
                                  </m:ctrlPr>
                                </m:sSubSupPr>
                                <m:e>
                                  <m:r>
                                    <a:rPr lang="en-US" sz="2200" i="1">
                                      <a:latin typeface="Cambria Math" panose="02040503050406030204" pitchFamily="18" charset="0"/>
                                    </a:rPr>
                                    <m:t>𝑎</m:t>
                                  </m:r>
                                </m:e>
                                <m:sub>
                                  <m:r>
                                    <a:rPr lang="en-US" sz="2200" i="1">
                                      <a:latin typeface="Cambria Math" panose="02040503050406030204" pitchFamily="18" charset="0"/>
                                    </a:rPr>
                                    <m:t>𝑠</m:t>
                                  </m:r>
                                </m:sub>
                                <m:sup>
                                  <m:r>
                                    <a:rPr lang="en-US" sz="2200" i="1">
                                      <a:latin typeface="Cambria Math" panose="02040503050406030204" pitchFamily="18" charset="0"/>
                                    </a:rPr>
                                    <m:t>2</m:t>
                                  </m:r>
                                </m:sup>
                              </m:sSubSup>
                            </m:e>
                          </m:mr>
                        </m:m>
                      </m:e>
                    </m:d>
                  </m:oMath>
                </a14:m>
                <a:endParaRPr lang="en-US" sz="2200" dirty="0"/>
              </a:p>
            </p:txBody>
          </p:sp>
        </mc:Choice>
        <mc:Fallback xmlns="">
          <p:sp>
            <p:nvSpPr>
              <p:cNvPr id="13" name="TextBox 19">
                <a:extLst>
                  <a:ext uri="{FF2B5EF4-FFF2-40B4-BE49-F238E27FC236}">
                    <a16:creationId xmlns:a16="http://schemas.microsoft.com/office/drawing/2014/main" id="{2A8ECD3F-10A3-40D1-B8DB-225ADA8CF779}"/>
                  </a:ext>
                </a:extLst>
              </p:cNvPr>
              <p:cNvSpPr txBox="1">
                <a:spLocks noRot="1" noChangeAspect="1" noMove="1" noResize="1" noEditPoints="1" noAdjustHandles="1" noChangeArrowheads="1" noChangeShapeType="1" noTextEdit="1"/>
              </p:cNvSpPr>
              <p:nvPr/>
            </p:nvSpPr>
            <p:spPr>
              <a:xfrm>
                <a:off x="3648063" y="3509832"/>
                <a:ext cx="2189446" cy="1076064"/>
              </a:xfrm>
              <a:prstGeom prst="rect">
                <a:avLst/>
              </a:prstGeom>
              <a:blipFill>
                <a:blip r:embed="rId4"/>
                <a:stretch>
                  <a:fillRect/>
                </a:stretch>
              </a:blipFill>
            </p:spPr>
            <p:txBody>
              <a:bodyPr/>
              <a:lstStyle/>
              <a:p>
                <a:r>
                  <a:rPr lang="en-US">
                    <a:noFill/>
                  </a:rPr>
                  <a:t> </a:t>
                </a:r>
              </a:p>
            </p:txBody>
          </p:sp>
        </mc:Fallback>
      </mc:AlternateContent>
      <p:sp>
        <p:nvSpPr>
          <p:cNvPr id="14" name="TextBox 15">
            <a:extLst>
              <a:ext uri="{FF2B5EF4-FFF2-40B4-BE49-F238E27FC236}">
                <a16:creationId xmlns:a16="http://schemas.microsoft.com/office/drawing/2014/main" id="{BB165E60-06D0-4521-BC0B-91BD7C4610BE}"/>
              </a:ext>
            </a:extLst>
          </p:cNvPr>
          <p:cNvSpPr txBox="1"/>
          <p:nvPr/>
        </p:nvSpPr>
        <p:spPr>
          <a:xfrm>
            <a:off x="8127031" y="3883254"/>
            <a:ext cx="559769" cy="369332"/>
          </a:xfrm>
          <a:prstGeom prst="rect">
            <a:avLst/>
          </a:prstGeom>
          <a:noFill/>
        </p:spPr>
        <p:txBody>
          <a:bodyPr wrap="none" rtlCol="0">
            <a:spAutoFit/>
          </a:bodyPr>
          <a:lstStyle/>
          <a:p>
            <a:r>
              <a:rPr lang="en-US" dirty="0"/>
              <a:t>(50)</a:t>
            </a:r>
          </a:p>
        </p:txBody>
      </p:sp>
      <mc:AlternateContent xmlns:mc="http://schemas.openxmlformats.org/markup-compatibility/2006" xmlns:a14="http://schemas.microsoft.com/office/drawing/2010/main">
        <mc:Choice Requires="a14">
          <p:sp>
            <p:nvSpPr>
              <p:cNvPr id="15" name="TextBox 17">
                <a:extLst>
                  <a:ext uri="{FF2B5EF4-FFF2-40B4-BE49-F238E27FC236}">
                    <a16:creationId xmlns:a16="http://schemas.microsoft.com/office/drawing/2014/main" id="{0A67A16B-4693-4869-BEB5-72025C314057}"/>
                  </a:ext>
                </a:extLst>
              </p:cNvPr>
              <p:cNvSpPr txBox="1"/>
              <p:nvPr/>
            </p:nvSpPr>
            <p:spPr>
              <a:xfrm>
                <a:off x="3600133" y="5402133"/>
                <a:ext cx="27463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𝑆</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012</m:t>
                              </m:r>
                            </m:sub>
                          </m:sSub>
                        </m:e>
                      </m:d>
                    </m:oMath>
                  </m:oMathPara>
                </a14:m>
                <a:endParaRPr lang="en-US" dirty="0"/>
              </a:p>
            </p:txBody>
          </p:sp>
        </mc:Choice>
        <mc:Fallback xmlns="">
          <p:sp>
            <p:nvSpPr>
              <p:cNvPr id="15" name="TextBox 17">
                <a:extLst>
                  <a:ext uri="{FF2B5EF4-FFF2-40B4-BE49-F238E27FC236}">
                    <a16:creationId xmlns:a16="http://schemas.microsoft.com/office/drawing/2014/main" id="{0A67A16B-4693-4869-BEB5-72025C314057}"/>
                  </a:ext>
                </a:extLst>
              </p:cNvPr>
              <p:cNvSpPr txBox="1">
                <a:spLocks noRot="1" noChangeAspect="1" noMove="1" noResize="1" noEditPoints="1" noAdjustHandles="1" noChangeArrowheads="1" noChangeShapeType="1" noTextEdit="1"/>
              </p:cNvSpPr>
              <p:nvPr/>
            </p:nvSpPr>
            <p:spPr>
              <a:xfrm>
                <a:off x="3600133" y="5402133"/>
                <a:ext cx="2746393" cy="369332"/>
              </a:xfrm>
              <a:prstGeom prst="rect">
                <a:avLst/>
              </a:prstGeom>
              <a:blipFill>
                <a:blip r:embed="rId5"/>
                <a:stretch>
                  <a:fillRect b="-13333"/>
                </a:stretch>
              </a:blipFill>
            </p:spPr>
            <p:txBody>
              <a:bodyPr/>
              <a:lstStyle/>
              <a:p>
                <a:r>
                  <a:rPr lang="en-US">
                    <a:noFill/>
                  </a:rPr>
                  <a:t> </a:t>
                </a:r>
              </a:p>
            </p:txBody>
          </p:sp>
        </mc:Fallback>
      </mc:AlternateContent>
      <p:sp>
        <p:nvSpPr>
          <p:cNvPr id="16" name="TextBox 18">
            <a:extLst>
              <a:ext uri="{FF2B5EF4-FFF2-40B4-BE49-F238E27FC236}">
                <a16:creationId xmlns:a16="http://schemas.microsoft.com/office/drawing/2014/main" id="{850C9CB0-8322-43C6-88BD-E5BE3BC265AE}"/>
              </a:ext>
            </a:extLst>
          </p:cNvPr>
          <p:cNvSpPr txBox="1"/>
          <p:nvPr/>
        </p:nvSpPr>
        <p:spPr>
          <a:xfrm>
            <a:off x="8132969" y="5342851"/>
            <a:ext cx="559769" cy="369332"/>
          </a:xfrm>
          <a:prstGeom prst="rect">
            <a:avLst/>
          </a:prstGeom>
          <a:noFill/>
        </p:spPr>
        <p:txBody>
          <a:bodyPr wrap="none" rtlCol="0">
            <a:spAutoFit/>
          </a:bodyPr>
          <a:lstStyle/>
          <a:p>
            <a:r>
              <a:rPr lang="en-US" dirty="0"/>
              <a:t>(51)</a:t>
            </a:r>
          </a:p>
        </p:txBody>
      </p:sp>
    </p:spTree>
    <p:extLst>
      <p:ext uri="{BB962C8B-B14F-4D97-AF65-F5344CB8AC3E}">
        <p14:creationId xmlns:p14="http://schemas.microsoft.com/office/powerpoint/2010/main" val="2054726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3" name="Content Placeholder 2"/>
          <p:cNvSpPr>
            <a:spLocks noGrp="1"/>
          </p:cNvSpPr>
          <p:nvPr>
            <p:ph idx="1"/>
          </p:nvPr>
        </p:nvSpPr>
        <p:spPr>
          <a:xfrm>
            <a:off x="304800" y="2070318"/>
            <a:ext cx="8458200" cy="1752600"/>
          </a:xfrm>
        </p:spPr>
        <p:txBody>
          <a:bodyPr/>
          <a:lstStyle/>
          <a:p>
            <a:pPr marL="0" indent="0">
              <a:buNone/>
            </a:pPr>
            <a:r>
              <a:rPr lang="en-US" sz="2800" dirty="0">
                <a:solidFill>
                  <a:srgbClr val="000000"/>
                </a:solidFill>
                <a:latin typeface="Times"/>
                <a:cs typeface="Times"/>
              </a:rPr>
              <a:t>Equation (49) can be used to solve for the sequence line-to-ground voltages as a function of the phase line-to-ground voltages: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4072576"/>
            <a:ext cx="4572000" cy="523220"/>
          </a:xfrm>
          <a:prstGeom prst="rect">
            <a:avLst/>
          </a:prstGeom>
        </p:spPr>
        <p:txBody>
          <a:bodyPr>
            <a:spAutoFit/>
          </a:bodyPr>
          <a:lstStyle/>
          <a:p>
            <a:r>
              <a:rPr lang="en-US" sz="2800" dirty="0">
                <a:solidFill>
                  <a:srgbClr val="000000"/>
                </a:solidFill>
              </a:rPr>
              <a:t>where</a:t>
            </a:r>
            <a:endParaRPr lang="en-US" sz="2800" dirty="0">
              <a:solidFill>
                <a:srgbClr val="000000"/>
              </a:solidFill>
              <a:effectLst/>
            </a:endParaRPr>
          </a:p>
        </p:txBody>
      </p:sp>
      <mc:AlternateContent xmlns:mc="http://schemas.openxmlformats.org/markup-compatibility/2006" xmlns:a14="http://schemas.microsoft.com/office/drawing/2010/main">
        <mc:Choice Requires="a14">
          <p:sp>
            <p:nvSpPr>
              <p:cNvPr id="7" name="TextBox 13">
                <a:extLst>
                  <a:ext uri="{FF2B5EF4-FFF2-40B4-BE49-F238E27FC236}">
                    <a16:creationId xmlns:a16="http://schemas.microsoft.com/office/drawing/2014/main" id="{7ED28420-2C91-4285-A0C2-C31A631D2F16}"/>
                  </a:ext>
                </a:extLst>
              </p:cNvPr>
              <p:cNvSpPr txBox="1"/>
              <p:nvPr/>
            </p:nvSpPr>
            <p:spPr>
              <a:xfrm>
                <a:off x="3124200" y="1451328"/>
                <a:ext cx="3629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𝑆</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012</m:t>
                              </m:r>
                            </m:sub>
                          </m:sSub>
                        </m:e>
                      </m:d>
                    </m:oMath>
                  </m:oMathPara>
                </a14:m>
                <a:endParaRPr lang="en-US" dirty="0"/>
              </a:p>
            </p:txBody>
          </p:sp>
        </mc:Choice>
        <mc:Fallback xmlns="">
          <p:sp>
            <p:nvSpPr>
              <p:cNvPr id="7" name="TextBox 13">
                <a:extLst>
                  <a:ext uri="{FF2B5EF4-FFF2-40B4-BE49-F238E27FC236}">
                    <a16:creationId xmlns:a16="http://schemas.microsoft.com/office/drawing/2014/main" id="{7ED28420-2C91-4285-A0C2-C31A631D2F16}"/>
                  </a:ext>
                </a:extLst>
              </p:cNvPr>
              <p:cNvSpPr txBox="1">
                <a:spLocks noRot="1" noChangeAspect="1" noMove="1" noResize="1" noEditPoints="1" noAdjustHandles="1" noChangeArrowheads="1" noChangeShapeType="1" noTextEdit="1"/>
              </p:cNvSpPr>
              <p:nvPr/>
            </p:nvSpPr>
            <p:spPr>
              <a:xfrm>
                <a:off x="3124200" y="1451328"/>
                <a:ext cx="3629968" cy="369332"/>
              </a:xfrm>
              <a:prstGeom prst="rect">
                <a:avLst/>
              </a:prstGeom>
              <a:blipFill>
                <a:blip r:embed="rId2"/>
                <a:stretch>
                  <a:fillRect b="-16393"/>
                </a:stretch>
              </a:blipFill>
            </p:spPr>
            <p:txBody>
              <a:bodyPr/>
              <a:lstStyle/>
              <a:p>
                <a:r>
                  <a:rPr lang="en-US">
                    <a:noFill/>
                  </a:rPr>
                  <a:t> </a:t>
                </a:r>
              </a:p>
            </p:txBody>
          </p:sp>
        </mc:Fallback>
      </mc:AlternateContent>
      <p:sp>
        <p:nvSpPr>
          <p:cNvPr id="8" name="TextBox 14">
            <a:extLst>
              <a:ext uri="{FF2B5EF4-FFF2-40B4-BE49-F238E27FC236}">
                <a16:creationId xmlns:a16="http://schemas.microsoft.com/office/drawing/2014/main" id="{DF11D8D7-801D-4A63-9AB7-9FBE93AB9376}"/>
              </a:ext>
            </a:extLst>
          </p:cNvPr>
          <p:cNvSpPr txBox="1"/>
          <p:nvPr/>
        </p:nvSpPr>
        <p:spPr>
          <a:xfrm>
            <a:off x="7949715" y="1371600"/>
            <a:ext cx="559769" cy="369332"/>
          </a:xfrm>
          <a:prstGeom prst="rect">
            <a:avLst/>
          </a:prstGeom>
          <a:noFill/>
        </p:spPr>
        <p:txBody>
          <a:bodyPr wrap="none" rtlCol="0">
            <a:spAutoFit/>
          </a:bodyPr>
          <a:lstStyle/>
          <a:p>
            <a:r>
              <a:rPr lang="en-US" dirty="0"/>
              <a:t>(49)</a:t>
            </a:r>
          </a:p>
        </p:txBody>
      </p:sp>
      <mc:AlternateContent xmlns:mc="http://schemas.openxmlformats.org/markup-compatibility/2006" xmlns:a14="http://schemas.microsoft.com/office/drawing/2010/main">
        <mc:Choice Requires="a14">
          <p:sp>
            <p:nvSpPr>
              <p:cNvPr id="9" name="TextBox 19">
                <a:extLst>
                  <a:ext uri="{FF2B5EF4-FFF2-40B4-BE49-F238E27FC236}">
                    <a16:creationId xmlns:a16="http://schemas.microsoft.com/office/drawing/2014/main" id="{3EE96D59-5F89-46B0-904F-3F40E40DD5D2}"/>
                  </a:ext>
                </a:extLst>
              </p:cNvPr>
              <p:cNvSpPr txBox="1"/>
              <p:nvPr/>
            </p:nvSpPr>
            <p:spPr>
              <a:xfrm>
                <a:off x="2996248" y="3515141"/>
                <a:ext cx="39360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𝑆</m:t>
                                  </m:r>
                                </m:sub>
                              </m:sSub>
                            </m:e>
                          </m:d>
                        </m:e>
                        <m:sup>
                          <m:r>
                            <a:rPr lang="en-US" b="0" i="1" smtClean="0">
                              <a:latin typeface="Cambria Math" panose="02040503050406030204" pitchFamily="18" charset="0"/>
                            </a:rPr>
                            <m:t>−1</m:t>
                          </m:r>
                        </m:sup>
                      </m:sSup>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b="0" i="1" smtClean="0">
                                  <a:latin typeface="Cambria Math" panose="02040503050406030204" pitchFamily="18" charset="0"/>
                                </a:rPr>
                                <m:t>𝑎𝑏𝑐</m:t>
                              </m:r>
                            </m:sub>
                          </m:sSub>
                        </m:e>
                      </m:d>
                    </m:oMath>
                  </m:oMathPara>
                </a14:m>
                <a:endParaRPr lang="en-US" dirty="0"/>
              </a:p>
            </p:txBody>
          </p:sp>
        </mc:Choice>
        <mc:Fallback xmlns="">
          <p:sp>
            <p:nvSpPr>
              <p:cNvPr id="9" name="TextBox 19">
                <a:extLst>
                  <a:ext uri="{FF2B5EF4-FFF2-40B4-BE49-F238E27FC236}">
                    <a16:creationId xmlns:a16="http://schemas.microsoft.com/office/drawing/2014/main" id="{3EE96D59-5F89-46B0-904F-3F40E40DD5D2}"/>
                  </a:ext>
                </a:extLst>
              </p:cNvPr>
              <p:cNvSpPr txBox="1">
                <a:spLocks noRot="1" noChangeAspect="1" noMove="1" noResize="1" noEditPoints="1" noAdjustHandles="1" noChangeArrowheads="1" noChangeShapeType="1" noTextEdit="1"/>
              </p:cNvSpPr>
              <p:nvPr/>
            </p:nvSpPr>
            <p:spPr>
              <a:xfrm>
                <a:off x="2996248" y="3515141"/>
                <a:ext cx="3936078" cy="369332"/>
              </a:xfrm>
              <a:prstGeom prst="rect">
                <a:avLst/>
              </a:prstGeom>
              <a:blipFill>
                <a:blip r:embed="rId3"/>
                <a:stretch>
                  <a:fillRect b="-18333"/>
                </a:stretch>
              </a:blipFill>
            </p:spPr>
            <p:txBody>
              <a:bodyPr/>
              <a:lstStyle/>
              <a:p>
                <a:r>
                  <a:rPr lang="en-US">
                    <a:noFill/>
                  </a:rPr>
                  <a:t> </a:t>
                </a:r>
              </a:p>
            </p:txBody>
          </p:sp>
        </mc:Fallback>
      </mc:AlternateContent>
      <p:sp>
        <p:nvSpPr>
          <p:cNvPr id="10" name="TextBox 20">
            <a:extLst>
              <a:ext uri="{FF2B5EF4-FFF2-40B4-BE49-F238E27FC236}">
                <a16:creationId xmlns:a16="http://schemas.microsoft.com/office/drawing/2014/main" id="{C46FE046-076B-4514-AA17-1F90261F6EC2}"/>
              </a:ext>
            </a:extLst>
          </p:cNvPr>
          <p:cNvSpPr txBox="1"/>
          <p:nvPr/>
        </p:nvSpPr>
        <p:spPr>
          <a:xfrm>
            <a:off x="7949715" y="3391158"/>
            <a:ext cx="559769" cy="369332"/>
          </a:xfrm>
          <a:prstGeom prst="rect">
            <a:avLst/>
          </a:prstGeom>
          <a:noFill/>
        </p:spPr>
        <p:txBody>
          <a:bodyPr wrap="none" rtlCol="0">
            <a:spAutoFit/>
          </a:bodyPr>
          <a:lstStyle/>
          <a:p>
            <a:r>
              <a:rPr lang="en-US" dirty="0"/>
              <a:t>(52)</a:t>
            </a:r>
          </a:p>
        </p:txBody>
      </p:sp>
      <mc:AlternateContent xmlns:mc="http://schemas.openxmlformats.org/markup-compatibility/2006" xmlns:a14="http://schemas.microsoft.com/office/drawing/2010/main">
        <mc:Choice Requires="a14">
          <p:sp>
            <p:nvSpPr>
              <p:cNvPr id="11" name="TextBox 15">
                <a:extLst>
                  <a:ext uri="{FF2B5EF4-FFF2-40B4-BE49-F238E27FC236}">
                    <a16:creationId xmlns:a16="http://schemas.microsoft.com/office/drawing/2014/main" id="{166B2458-BC84-464B-ABEC-AB9440DDFDBE}"/>
                  </a:ext>
                </a:extLst>
              </p:cNvPr>
              <p:cNvSpPr txBox="1"/>
              <p:nvPr/>
            </p:nvSpPr>
            <p:spPr>
              <a:xfrm>
                <a:off x="3374416" y="4572000"/>
                <a:ext cx="2318968" cy="880369"/>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−1</m:t>
                        </m:r>
                      </m:sup>
                    </m:sSup>
                  </m:oMath>
                </a14:m>
                <a:r>
                  <a:rPr lang="en-US" dirty="0"/>
                  <a:t>=</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𝑠</m:t>
                                  </m:r>
                                </m:sub>
                              </m:sSub>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𝑠</m:t>
                                  </m:r>
                                </m:sub>
                                <m:sup>
                                  <m:r>
                                    <a:rPr lang="en-US" b="0" i="1" smtClean="0">
                                      <a:latin typeface="Cambria Math" panose="02040503050406030204" pitchFamily="18" charset="0"/>
                                    </a:rPr>
                                    <m:t>2</m:t>
                                  </m:r>
                                </m:sup>
                              </m:sSubSup>
                            </m:e>
                          </m:mr>
                          <m:mr>
                            <m:e>
                              <m:r>
                                <a:rPr lang="en-US" b="0" i="1" smtClean="0">
                                  <a:latin typeface="Cambria Math" panose="02040503050406030204" pitchFamily="18" charset="0"/>
                                </a:rPr>
                                <m:t>1</m:t>
                              </m:r>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𝑠</m:t>
                                  </m:r>
                                </m:sub>
                                <m:sup>
                                  <m:r>
                                    <a:rPr lang="en-US" i="1">
                                      <a:latin typeface="Cambria Math" panose="02040503050406030204" pitchFamily="18" charset="0"/>
                                    </a:rPr>
                                    <m:t>2</m:t>
                                  </m:r>
                                </m:sup>
                              </m:sSubSup>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𝑠</m:t>
                                  </m:r>
                                </m:sub>
                              </m:sSub>
                            </m:e>
                          </m:mr>
                        </m:m>
                      </m:e>
                    </m:d>
                  </m:oMath>
                </a14:m>
                <a:endParaRPr lang="en-US" dirty="0"/>
              </a:p>
            </p:txBody>
          </p:sp>
        </mc:Choice>
        <mc:Fallback xmlns="">
          <p:sp>
            <p:nvSpPr>
              <p:cNvPr id="11" name="TextBox 15">
                <a:extLst>
                  <a:ext uri="{FF2B5EF4-FFF2-40B4-BE49-F238E27FC236}">
                    <a16:creationId xmlns:a16="http://schemas.microsoft.com/office/drawing/2014/main" id="{166B2458-BC84-464B-ABEC-AB9440DDFDBE}"/>
                  </a:ext>
                </a:extLst>
              </p:cNvPr>
              <p:cNvSpPr txBox="1">
                <a:spLocks noRot="1" noChangeAspect="1" noMove="1" noResize="1" noEditPoints="1" noAdjustHandles="1" noChangeArrowheads="1" noChangeShapeType="1" noTextEdit="1"/>
              </p:cNvSpPr>
              <p:nvPr/>
            </p:nvSpPr>
            <p:spPr>
              <a:xfrm>
                <a:off x="3374416" y="4572000"/>
                <a:ext cx="2318968" cy="880369"/>
              </a:xfrm>
              <a:prstGeom prst="rect">
                <a:avLst/>
              </a:prstGeom>
              <a:blipFill>
                <a:blip r:embed="rId4"/>
                <a:stretch>
                  <a:fillRect r="-31579" b="-32639"/>
                </a:stretch>
              </a:blipFill>
            </p:spPr>
            <p:txBody>
              <a:bodyPr/>
              <a:lstStyle/>
              <a:p>
                <a:r>
                  <a:rPr lang="en-US">
                    <a:noFill/>
                  </a:rPr>
                  <a:t> </a:t>
                </a:r>
              </a:p>
            </p:txBody>
          </p:sp>
        </mc:Fallback>
      </mc:AlternateContent>
      <p:sp>
        <p:nvSpPr>
          <p:cNvPr id="12" name="TextBox 23">
            <a:extLst>
              <a:ext uri="{FF2B5EF4-FFF2-40B4-BE49-F238E27FC236}">
                <a16:creationId xmlns:a16="http://schemas.microsoft.com/office/drawing/2014/main" id="{BCDBDB4C-DAB9-47D8-9860-728223F2DF6B}"/>
              </a:ext>
            </a:extLst>
          </p:cNvPr>
          <p:cNvSpPr txBox="1"/>
          <p:nvPr/>
        </p:nvSpPr>
        <p:spPr>
          <a:xfrm>
            <a:off x="7949715" y="5029200"/>
            <a:ext cx="559769" cy="369332"/>
          </a:xfrm>
          <a:prstGeom prst="rect">
            <a:avLst/>
          </a:prstGeom>
          <a:noFill/>
        </p:spPr>
        <p:txBody>
          <a:bodyPr wrap="none" rtlCol="0">
            <a:spAutoFit/>
          </a:bodyPr>
          <a:lstStyle/>
          <a:p>
            <a:r>
              <a:rPr lang="en-US" dirty="0"/>
              <a:t>(53)</a:t>
            </a:r>
          </a:p>
        </p:txBody>
      </p:sp>
    </p:spTree>
    <p:extLst>
      <p:ext uri="{BB962C8B-B14F-4D97-AF65-F5344CB8AC3E}">
        <p14:creationId xmlns:p14="http://schemas.microsoft.com/office/powerpoint/2010/main" val="3345730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923872"/>
            <a:ext cx="8534400" cy="1200328"/>
          </a:xfrm>
          <a:prstGeom prst="rect">
            <a:avLst/>
          </a:prstGeom>
        </p:spPr>
        <p:txBody>
          <a:bodyPr wrap="square">
            <a:spAutoFit/>
          </a:bodyPr>
          <a:lstStyle/>
          <a:p>
            <a:pPr algn="just"/>
            <a:r>
              <a:rPr lang="en-US" dirty="0">
                <a:solidFill>
                  <a:srgbClr val="000000"/>
                </a:solidFill>
              </a:rPr>
              <a:t>Equation (47) can be transformed to the sequence domain by multiplying both sides by [</a:t>
            </a:r>
            <a:r>
              <a:rPr lang="en-US" i="1" dirty="0">
                <a:solidFill>
                  <a:srgbClr val="000000"/>
                </a:solidFill>
              </a:rPr>
              <a:t>A</a:t>
            </a:r>
            <a:r>
              <a:rPr lang="en-US" i="1" baseline="-25000" dirty="0">
                <a:solidFill>
                  <a:srgbClr val="000000"/>
                </a:solidFill>
              </a:rPr>
              <a:t>s</a:t>
            </a:r>
            <a:r>
              <a:rPr lang="en-US" dirty="0">
                <a:solidFill>
                  <a:srgbClr val="000000"/>
                </a:solidFill>
              </a:rPr>
              <a:t>]</a:t>
            </a:r>
            <a:r>
              <a:rPr lang="en-US" baseline="30000" dirty="0">
                <a:solidFill>
                  <a:srgbClr val="000000"/>
                </a:solidFill>
              </a:rPr>
              <a:t>−1</a:t>
            </a:r>
            <a:r>
              <a:rPr lang="en-US" dirty="0">
                <a:solidFill>
                  <a:srgbClr val="000000"/>
                </a:solidFill>
              </a:rPr>
              <a:t> and also substituting in the definition of the phase currents as given by Equation (51).</a:t>
            </a:r>
          </a:p>
        </p:txBody>
      </p:sp>
      <p:sp>
        <p:nvSpPr>
          <p:cNvPr id="7" name="Rectangle 6"/>
          <p:cNvSpPr/>
          <p:nvPr/>
        </p:nvSpPr>
        <p:spPr>
          <a:xfrm>
            <a:off x="304800" y="4419600"/>
            <a:ext cx="936524" cy="461665"/>
          </a:xfrm>
          <a:prstGeom prst="rect">
            <a:avLst/>
          </a:prstGeom>
        </p:spPr>
        <p:txBody>
          <a:bodyPr wrap="none">
            <a:spAutoFit/>
          </a:bodyPr>
          <a:lstStyle/>
          <a:p>
            <a:r>
              <a:rPr lang="en-US" dirty="0">
                <a:solidFill>
                  <a:srgbClr val="000000"/>
                </a:solidFill>
              </a:rPr>
              <a:t>where</a:t>
            </a:r>
          </a:p>
        </p:txBody>
      </p:sp>
      <p:sp>
        <p:nvSpPr>
          <p:cNvPr id="8" name="TextBox 5">
            <a:extLst>
              <a:ext uri="{FF2B5EF4-FFF2-40B4-BE49-F238E27FC236}">
                <a16:creationId xmlns:a16="http://schemas.microsoft.com/office/drawing/2014/main" id="{89526998-2757-4ACA-BF98-600A6CF20BAB}"/>
              </a:ext>
            </a:extLst>
          </p:cNvPr>
          <p:cNvSpPr txBox="1"/>
          <p:nvPr/>
        </p:nvSpPr>
        <p:spPr>
          <a:xfrm>
            <a:off x="3176478" y="1051960"/>
            <a:ext cx="65" cy="276999"/>
          </a:xfrm>
          <a:prstGeom prst="rect">
            <a:avLst/>
          </a:prstGeom>
          <a:noFill/>
        </p:spPr>
        <p:txBody>
          <a:bodyPr wrap="none" lIns="0" tIns="0" rIns="0" bIns="0" rtlCol="0">
            <a:spAutoFit/>
          </a:bodyPr>
          <a:lstStyle/>
          <a:p>
            <a:endParaRPr lang="en-US" dirty="0"/>
          </a:p>
        </p:txBody>
      </p:sp>
      <p:sp>
        <p:nvSpPr>
          <p:cNvPr id="10" name="TextBox 14">
            <a:extLst>
              <a:ext uri="{FF2B5EF4-FFF2-40B4-BE49-F238E27FC236}">
                <a16:creationId xmlns:a16="http://schemas.microsoft.com/office/drawing/2014/main" id="{E50C7B32-BEDF-454E-B4E6-4FD2F70E49CC}"/>
              </a:ext>
            </a:extLst>
          </p:cNvPr>
          <p:cNvSpPr txBox="1"/>
          <p:nvPr/>
        </p:nvSpPr>
        <p:spPr>
          <a:xfrm>
            <a:off x="8137901" y="1327523"/>
            <a:ext cx="697627" cy="461665"/>
          </a:xfrm>
          <a:prstGeom prst="rect">
            <a:avLst/>
          </a:prstGeom>
          <a:noFill/>
        </p:spPr>
        <p:txBody>
          <a:bodyPr wrap="none" rtlCol="0">
            <a:spAutoFit/>
          </a:bodyPr>
          <a:lstStyle/>
          <a:p>
            <a:r>
              <a:rPr lang="en-US" dirty="0"/>
              <a:t>(51)</a:t>
            </a:r>
          </a:p>
        </p:txBody>
      </p:sp>
      <mc:AlternateContent xmlns:mc="http://schemas.openxmlformats.org/markup-compatibility/2006" xmlns:a14="http://schemas.microsoft.com/office/drawing/2010/main">
        <mc:Choice Requires="a14">
          <p:sp>
            <p:nvSpPr>
              <p:cNvPr id="11" name="TextBox 15">
                <a:extLst>
                  <a:ext uri="{FF2B5EF4-FFF2-40B4-BE49-F238E27FC236}">
                    <a16:creationId xmlns:a16="http://schemas.microsoft.com/office/drawing/2014/main" id="{345CA4C1-E658-454C-AAEA-2D17154059DD}"/>
                  </a:ext>
                </a:extLst>
              </p:cNvPr>
              <p:cNvSpPr txBox="1"/>
              <p:nvPr/>
            </p:nvSpPr>
            <p:spPr>
              <a:xfrm>
                <a:off x="2337061" y="844819"/>
                <a:ext cx="44698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m:oMathPara>
                </a14:m>
                <a:endParaRPr lang="en-US" sz="2000" dirty="0"/>
              </a:p>
            </p:txBody>
          </p:sp>
        </mc:Choice>
        <mc:Fallback xmlns="">
          <p:sp>
            <p:nvSpPr>
              <p:cNvPr id="11" name="TextBox 15">
                <a:extLst>
                  <a:ext uri="{FF2B5EF4-FFF2-40B4-BE49-F238E27FC236}">
                    <a16:creationId xmlns:a16="http://schemas.microsoft.com/office/drawing/2014/main" id="{345CA4C1-E658-454C-AAEA-2D17154059DD}"/>
                  </a:ext>
                </a:extLst>
              </p:cNvPr>
              <p:cNvSpPr txBox="1">
                <a:spLocks noRot="1" noChangeAspect="1" noMove="1" noResize="1" noEditPoints="1" noAdjustHandles="1" noChangeArrowheads="1" noChangeShapeType="1" noTextEdit="1"/>
              </p:cNvSpPr>
              <p:nvPr/>
            </p:nvSpPr>
            <p:spPr>
              <a:xfrm>
                <a:off x="2337061" y="844819"/>
                <a:ext cx="4469878" cy="307777"/>
              </a:xfrm>
              <a:prstGeom prst="rect">
                <a:avLst/>
              </a:prstGeom>
              <a:blipFill>
                <a:blip r:embed="rId3"/>
                <a:stretch>
                  <a:fillRect b="-20000"/>
                </a:stretch>
              </a:blipFill>
            </p:spPr>
            <p:txBody>
              <a:bodyPr/>
              <a:lstStyle/>
              <a:p>
                <a:r>
                  <a:rPr lang="en-US">
                    <a:noFill/>
                  </a:rPr>
                  <a:t> </a:t>
                </a:r>
              </a:p>
            </p:txBody>
          </p:sp>
        </mc:Fallback>
      </mc:AlternateContent>
      <p:sp>
        <p:nvSpPr>
          <p:cNvPr id="12" name="TextBox 16">
            <a:extLst>
              <a:ext uri="{FF2B5EF4-FFF2-40B4-BE49-F238E27FC236}">
                <a16:creationId xmlns:a16="http://schemas.microsoft.com/office/drawing/2014/main" id="{DAE39021-8C27-4CB2-BE5B-AD774B9EF09D}"/>
              </a:ext>
            </a:extLst>
          </p:cNvPr>
          <p:cNvSpPr txBox="1"/>
          <p:nvPr/>
        </p:nvSpPr>
        <p:spPr>
          <a:xfrm>
            <a:off x="8111625" y="782775"/>
            <a:ext cx="559769" cy="369332"/>
          </a:xfrm>
          <a:prstGeom prst="rect">
            <a:avLst/>
          </a:prstGeom>
          <a:noFill/>
        </p:spPr>
        <p:txBody>
          <a:bodyPr wrap="none" rtlCol="0">
            <a:spAutoFit/>
          </a:bodyPr>
          <a:lstStyle/>
          <a:p>
            <a:r>
              <a:rPr lang="en-US" dirty="0"/>
              <a:t>(47)</a:t>
            </a:r>
          </a:p>
        </p:txBody>
      </p:sp>
      <mc:AlternateContent xmlns:mc="http://schemas.openxmlformats.org/markup-compatibility/2006" xmlns:a14="http://schemas.microsoft.com/office/drawing/2010/main">
        <mc:Choice Requires="a14">
          <p:sp>
            <p:nvSpPr>
              <p:cNvPr id="13" name="TextBox 17">
                <a:extLst>
                  <a:ext uri="{FF2B5EF4-FFF2-40B4-BE49-F238E27FC236}">
                    <a16:creationId xmlns:a16="http://schemas.microsoft.com/office/drawing/2014/main" id="{1D8DDF3F-4769-4FDD-9C34-E09ECE6A9DD6}"/>
                  </a:ext>
                </a:extLst>
              </p:cNvPr>
              <p:cNvSpPr txBox="1"/>
              <p:nvPr/>
            </p:nvSpPr>
            <p:spPr>
              <a:xfrm>
                <a:off x="294077" y="3177974"/>
                <a:ext cx="509576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b="0" i="1" smtClean="0">
                              <a:latin typeface="Cambria Math" panose="02040503050406030204" pitchFamily="18" charset="0"/>
                            </a:rPr>
                            <m:t>−1</m:t>
                          </m:r>
                        </m:sup>
                      </m:s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𝑎𝑏𝑐</m:t>
                                  </m:r>
                                </m:sub>
                              </m:sSub>
                            </m:e>
                          </m:d>
                        </m:e>
                        <m:sub>
                          <m:r>
                            <a:rPr lang="en-US" sz="2000" i="1">
                              <a:latin typeface="Cambria Math" panose="02040503050406030204" pitchFamily="18" charset="0"/>
                            </a:rPr>
                            <m:t>𝑛</m:t>
                          </m:r>
                        </m:sub>
                      </m:sSub>
                    </m:oMath>
                  </m:oMathPara>
                </a14:m>
                <a:endParaRPr lang="en-US" sz="2000" dirty="0"/>
              </a:p>
              <a:p>
                <a:endParaRPr lang="en-US" sz="2000" dirty="0"/>
              </a:p>
            </p:txBody>
          </p:sp>
        </mc:Choice>
        <mc:Fallback xmlns="">
          <p:sp>
            <p:nvSpPr>
              <p:cNvPr id="13" name="TextBox 17">
                <a:extLst>
                  <a:ext uri="{FF2B5EF4-FFF2-40B4-BE49-F238E27FC236}">
                    <a16:creationId xmlns:a16="http://schemas.microsoft.com/office/drawing/2014/main" id="{1D8DDF3F-4769-4FDD-9C34-E09ECE6A9DD6}"/>
                  </a:ext>
                </a:extLst>
              </p:cNvPr>
              <p:cNvSpPr txBox="1">
                <a:spLocks noRot="1" noChangeAspect="1" noMove="1" noResize="1" noEditPoints="1" noAdjustHandles="1" noChangeArrowheads="1" noChangeShapeType="1" noTextEdit="1"/>
              </p:cNvSpPr>
              <p:nvPr/>
            </p:nvSpPr>
            <p:spPr>
              <a:xfrm>
                <a:off x="294077" y="3177974"/>
                <a:ext cx="5095764" cy="615553"/>
              </a:xfrm>
              <a:prstGeom prst="rect">
                <a:avLst/>
              </a:prstGeom>
              <a:blipFill>
                <a:blip r:embed="rId4"/>
                <a:stretch>
                  <a:fillRect/>
                </a:stretch>
              </a:blipFill>
            </p:spPr>
            <p:txBody>
              <a:bodyPr/>
              <a:lstStyle/>
              <a:p>
                <a:r>
                  <a:rPr lang="en-US">
                    <a:noFill/>
                  </a:rPr>
                  <a:t> </a:t>
                </a:r>
              </a:p>
            </p:txBody>
          </p:sp>
        </mc:Fallback>
      </mc:AlternateContent>
      <p:sp>
        <p:nvSpPr>
          <p:cNvPr id="14" name="TextBox 18">
            <a:extLst>
              <a:ext uri="{FF2B5EF4-FFF2-40B4-BE49-F238E27FC236}">
                <a16:creationId xmlns:a16="http://schemas.microsoft.com/office/drawing/2014/main" id="{3D75F731-1CEB-412A-AA1B-3116100C7476}"/>
              </a:ext>
            </a:extLst>
          </p:cNvPr>
          <p:cNvSpPr txBox="1"/>
          <p:nvPr/>
        </p:nvSpPr>
        <p:spPr>
          <a:xfrm>
            <a:off x="8229600" y="4038600"/>
            <a:ext cx="559769" cy="369332"/>
          </a:xfrm>
          <a:prstGeom prst="rect">
            <a:avLst/>
          </a:prstGeom>
          <a:noFill/>
        </p:spPr>
        <p:txBody>
          <a:bodyPr wrap="none" rtlCol="0">
            <a:spAutoFit/>
          </a:bodyPr>
          <a:lstStyle/>
          <a:p>
            <a:r>
              <a:rPr lang="en-US" dirty="0"/>
              <a:t>(54)</a:t>
            </a:r>
          </a:p>
        </p:txBody>
      </p:sp>
      <mc:AlternateContent xmlns:mc="http://schemas.openxmlformats.org/markup-compatibility/2006" xmlns:a14="http://schemas.microsoft.com/office/drawing/2010/main">
        <mc:Choice Requires="a14">
          <p:sp>
            <p:nvSpPr>
              <p:cNvPr id="15" name="TextBox 19">
                <a:extLst>
                  <a:ext uri="{FF2B5EF4-FFF2-40B4-BE49-F238E27FC236}">
                    <a16:creationId xmlns:a16="http://schemas.microsoft.com/office/drawing/2014/main" id="{D98EB66A-5CF3-4E04-B527-580DF42C8ACD}"/>
                  </a:ext>
                </a:extLst>
              </p:cNvPr>
              <p:cNvSpPr txBox="1"/>
              <p:nvPr/>
            </p:nvSpPr>
            <p:spPr>
              <a:xfrm>
                <a:off x="2114756" y="4881265"/>
                <a:ext cx="4914487" cy="876650"/>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oMath>
                </a14:m>
                <a:endParaRPr lang="en-US" sz="2000" dirty="0"/>
              </a:p>
            </p:txBody>
          </p:sp>
        </mc:Choice>
        <mc:Fallback xmlns="">
          <p:sp>
            <p:nvSpPr>
              <p:cNvPr id="15" name="TextBox 19">
                <a:extLst>
                  <a:ext uri="{FF2B5EF4-FFF2-40B4-BE49-F238E27FC236}">
                    <a16:creationId xmlns:a16="http://schemas.microsoft.com/office/drawing/2014/main" id="{D98EB66A-5CF3-4E04-B527-580DF42C8ACD}"/>
                  </a:ext>
                </a:extLst>
              </p:cNvPr>
              <p:cNvSpPr txBox="1">
                <a:spLocks noRot="1" noChangeAspect="1" noMove="1" noResize="1" noEditPoints="1" noAdjustHandles="1" noChangeArrowheads="1" noChangeShapeType="1" noTextEdit="1"/>
              </p:cNvSpPr>
              <p:nvPr/>
            </p:nvSpPr>
            <p:spPr>
              <a:xfrm>
                <a:off x="2114756" y="4881265"/>
                <a:ext cx="4914487" cy="876650"/>
              </a:xfrm>
              <a:prstGeom prst="rect">
                <a:avLst/>
              </a:prstGeom>
              <a:blipFill>
                <a:blip r:embed="rId5"/>
                <a:stretch>
                  <a:fillRect/>
                </a:stretch>
              </a:blipFill>
            </p:spPr>
            <p:txBody>
              <a:bodyPr/>
              <a:lstStyle/>
              <a:p>
                <a:r>
                  <a:rPr lang="en-US">
                    <a:noFill/>
                  </a:rPr>
                  <a:t> </a:t>
                </a:r>
              </a:p>
            </p:txBody>
          </p:sp>
        </mc:Fallback>
      </mc:AlternateContent>
      <p:sp>
        <p:nvSpPr>
          <p:cNvPr id="16" name="TextBox 22">
            <a:extLst>
              <a:ext uri="{FF2B5EF4-FFF2-40B4-BE49-F238E27FC236}">
                <a16:creationId xmlns:a16="http://schemas.microsoft.com/office/drawing/2014/main" id="{B2C8D6FD-830A-4F49-956B-B4A2BDDD23C3}"/>
              </a:ext>
            </a:extLst>
          </p:cNvPr>
          <p:cNvSpPr txBox="1"/>
          <p:nvPr/>
        </p:nvSpPr>
        <p:spPr>
          <a:xfrm>
            <a:off x="8229600" y="5181600"/>
            <a:ext cx="559769"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17" name="TextBox 17">
                <a:extLst>
                  <a:ext uri="{FF2B5EF4-FFF2-40B4-BE49-F238E27FC236}">
                    <a16:creationId xmlns:a16="http://schemas.microsoft.com/office/drawing/2014/main" id="{1D8DDF3F-4769-4FDD-9C34-E09ECE6A9DD6}"/>
                  </a:ext>
                </a:extLst>
              </p:cNvPr>
              <p:cNvSpPr txBox="1"/>
              <p:nvPr/>
            </p:nvSpPr>
            <p:spPr>
              <a:xfrm>
                <a:off x="2231366" y="3578423"/>
                <a:ext cx="58941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m:t>
                                  </m:r>
                                  <m:r>
                                    <a:rPr lang="en-US" sz="2000" b="0" i="1" smtClean="0">
                                      <a:latin typeface="Cambria Math" panose="02040503050406030204" pitchFamily="18" charset="0"/>
                                    </a:rPr>
                                    <m:t>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012</m:t>
                              </m:r>
                            </m:sub>
                          </m:sSub>
                        </m:e>
                      </m:d>
                    </m:oMath>
                  </m:oMathPara>
                </a14:m>
                <a:endParaRPr lang="en-US" sz="2000" i="1" dirty="0">
                  <a:latin typeface="Cambria Math" panose="02040503050406030204" pitchFamily="18" charset="0"/>
                </a:endParaRPr>
              </a:p>
            </p:txBody>
          </p:sp>
        </mc:Choice>
        <mc:Fallback xmlns="">
          <p:sp>
            <p:nvSpPr>
              <p:cNvPr id="17" name="TextBox 17">
                <a:extLst>
                  <a:ext uri="{FF2B5EF4-FFF2-40B4-BE49-F238E27FC236}">
                    <a16:creationId xmlns:a16="http://schemas.microsoft.com/office/drawing/2014/main" id="{1D8DDF3F-4769-4FDD-9C34-E09ECE6A9DD6}"/>
                  </a:ext>
                </a:extLst>
              </p:cNvPr>
              <p:cNvSpPr txBox="1">
                <a:spLocks noRot="1" noChangeAspect="1" noMove="1" noResize="1" noEditPoints="1" noAdjustHandles="1" noChangeArrowheads="1" noChangeShapeType="1" noTextEdit="1"/>
              </p:cNvSpPr>
              <p:nvPr/>
            </p:nvSpPr>
            <p:spPr>
              <a:xfrm>
                <a:off x="2231366" y="3578423"/>
                <a:ext cx="5894178" cy="307777"/>
              </a:xfrm>
              <a:prstGeom prst="rect">
                <a:avLst/>
              </a:prstGeom>
              <a:blipFill>
                <a:blip r:embed="rId6"/>
                <a:stretch>
                  <a:fillRect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8DDF3F-4769-4FDD-9C34-E09ECE6A9DD6}"/>
                  </a:ext>
                </a:extLst>
              </p:cNvPr>
              <p:cNvSpPr txBox="1"/>
              <p:nvPr/>
            </p:nvSpPr>
            <p:spPr>
              <a:xfrm>
                <a:off x="2231366" y="3988881"/>
                <a:ext cx="329019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012</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012</m:t>
                              </m:r>
                            </m:sub>
                          </m:sSub>
                        </m:e>
                      </m:d>
                    </m:oMath>
                  </m:oMathPara>
                </a14:m>
                <a:endParaRPr lang="en-US" sz="2000" dirty="0"/>
              </a:p>
            </p:txBody>
          </p:sp>
        </mc:Choice>
        <mc:Fallback xmlns="">
          <p:sp>
            <p:nvSpPr>
              <p:cNvPr id="18" name="TextBox 17">
                <a:extLst>
                  <a:ext uri="{FF2B5EF4-FFF2-40B4-BE49-F238E27FC236}">
                    <a16:creationId xmlns:a16="http://schemas.microsoft.com/office/drawing/2014/main" id="{1D8DDF3F-4769-4FDD-9C34-E09ECE6A9DD6}"/>
                  </a:ext>
                </a:extLst>
              </p:cNvPr>
              <p:cNvSpPr txBox="1">
                <a:spLocks noRot="1" noChangeAspect="1" noMove="1" noResize="1" noEditPoints="1" noAdjustHandles="1" noChangeArrowheads="1" noChangeShapeType="1" noTextEdit="1"/>
              </p:cNvSpPr>
              <p:nvPr/>
            </p:nvSpPr>
            <p:spPr>
              <a:xfrm>
                <a:off x="2231366" y="3988881"/>
                <a:ext cx="3290195" cy="307777"/>
              </a:xfrm>
              <a:prstGeom prst="rect">
                <a:avLst/>
              </a:prstGeom>
              <a:blipFill>
                <a:blip r:embed="rId7"/>
                <a:stretch>
                  <a:fillRect l="-185"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17">
                <a:extLst>
                  <a:ext uri="{FF2B5EF4-FFF2-40B4-BE49-F238E27FC236}">
                    <a16:creationId xmlns:a16="http://schemas.microsoft.com/office/drawing/2014/main" id="{57926205-E4C2-2564-46BC-C4FA9B137841}"/>
                  </a:ext>
                </a:extLst>
              </p:cNvPr>
              <p:cNvSpPr txBox="1"/>
              <p:nvPr/>
            </p:nvSpPr>
            <p:spPr>
              <a:xfrm>
                <a:off x="3228729" y="1371600"/>
                <a:ext cx="27463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𝑎𝑏𝑐</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𝑆</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012</m:t>
                              </m:r>
                            </m:sub>
                          </m:sSub>
                        </m:e>
                      </m:d>
                    </m:oMath>
                  </m:oMathPara>
                </a14:m>
                <a:endParaRPr lang="en-US" dirty="0"/>
              </a:p>
            </p:txBody>
          </p:sp>
        </mc:Choice>
        <mc:Fallback xmlns="">
          <p:sp>
            <p:nvSpPr>
              <p:cNvPr id="3" name="TextBox 17">
                <a:extLst>
                  <a:ext uri="{FF2B5EF4-FFF2-40B4-BE49-F238E27FC236}">
                    <a16:creationId xmlns:a16="http://schemas.microsoft.com/office/drawing/2014/main" id="{57926205-E4C2-2564-46BC-C4FA9B137841}"/>
                  </a:ext>
                </a:extLst>
              </p:cNvPr>
              <p:cNvSpPr txBox="1">
                <a:spLocks noRot="1" noChangeAspect="1" noMove="1" noResize="1" noEditPoints="1" noAdjustHandles="1" noChangeArrowheads="1" noChangeShapeType="1" noTextEdit="1"/>
              </p:cNvSpPr>
              <p:nvPr/>
            </p:nvSpPr>
            <p:spPr>
              <a:xfrm>
                <a:off x="3228729" y="1371600"/>
                <a:ext cx="2746393" cy="369332"/>
              </a:xfrm>
              <a:prstGeom prst="rect">
                <a:avLst/>
              </a:prstGeom>
              <a:blipFill>
                <a:blip r:embed="rId8"/>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1610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 What’s phase impedance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extBox 9">
            <a:extLst>
              <a:ext uri="{FF2B5EF4-FFF2-40B4-BE49-F238E27FC236}">
                <a16:creationId xmlns:a16="http://schemas.microsoft.com/office/drawing/2014/main" id="{C57021C3-E886-45C8-A661-F7D4D8DF4292}"/>
              </a:ext>
            </a:extLst>
          </p:cNvPr>
          <p:cNvSpPr txBox="1"/>
          <p:nvPr/>
        </p:nvSpPr>
        <p:spPr>
          <a:xfrm>
            <a:off x="3167924" y="3830582"/>
            <a:ext cx="26670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Partition Form</a:t>
            </a:r>
          </a:p>
          <a:p>
            <a:pPr algn="ctr"/>
            <a:endParaRPr lang="en-US" sz="1800" dirty="0"/>
          </a:p>
          <a:p>
            <a:pPr algn="ctr"/>
            <a:endParaRPr lang="en-US" sz="1800" dirty="0"/>
          </a:p>
          <a:p>
            <a:endParaRPr lang="en-US" sz="1800" dirty="0"/>
          </a:p>
        </p:txBody>
      </p:sp>
      <p:sp>
        <p:nvSpPr>
          <p:cNvPr id="7" name="TextBox 4">
            <a:extLst>
              <a:ext uri="{FF2B5EF4-FFF2-40B4-BE49-F238E27FC236}">
                <a16:creationId xmlns:a16="http://schemas.microsoft.com/office/drawing/2014/main" id="{16643EB4-EF4C-4814-B913-13977C03178E}"/>
              </a:ext>
            </a:extLst>
          </p:cNvPr>
          <p:cNvSpPr txBox="1"/>
          <p:nvPr/>
        </p:nvSpPr>
        <p:spPr>
          <a:xfrm>
            <a:off x="457199" y="1447800"/>
            <a:ext cx="1789237" cy="1477328"/>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Conductor Types (materials) &amp; Construction Info (</a:t>
            </a:r>
            <a:r>
              <a:rPr lang="en-US" sz="1800" dirty="0" err="1"/>
              <a:t>spacings</a:t>
            </a:r>
            <a:r>
              <a:rPr lang="en-US" sz="1800" dirty="0"/>
              <a:t>)</a:t>
            </a:r>
          </a:p>
        </p:txBody>
      </p:sp>
      <p:sp>
        <p:nvSpPr>
          <p:cNvPr id="8" name="TextBox 5">
            <a:extLst>
              <a:ext uri="{FF2B5EF4-FFF2-40B4-BE49-F238E27FC236}">
                <a16:creationId xmlns:a16="http://schemas.microsoft.com/office/drawing/2014/main" id="{130E1B49-BED9-4F02-AC79-C238F21BBE28}"/>
              </a:ext>
            </a:extLst>
          </p:cNvPr>
          <p:cNvSpPr txBox="1"/>
          <p:nvPr/>
        </p:nvSpPr>
        <p:spPr>
          <a:xfrm>
            <a:off x="3124200" y="1600199"/>
            <a:ext cx="19812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Resistance (r)</a:t>
            </a:r>
          </a:p>
          <a:p>
            <a:r>
              <a:rPr lang="en-US" sz="1800" dirty="0"/>
              <a:t>Geometric Mean Radius (GMR)</a:t>
            </a:r>
          </a:p>
          <a:p>
            <a:r>
              <a:rPr lang="en-US" sz="1800" dirty="0"/>
              <a:t>Distances (</a:t>
            </a:r>
            <a:r>
              <a:rPr lang="en-US" sz="1800" dirty="0" err="1"/>
              <a:t>D</a:t>
            </a:r>
            <a:r>
              <a:rPr lang="en-US" sz="1800" baseline="-25000" dirty="0" err="1"/>
              <a:t>ij</a:t>
            </a:r>
            <a:r>
              <a:rPr lang="en-US" sz="1800" dirty="0"/>
              <a:t>)</a:t>
            </a:r>
          </a:p>
        </p:txBody>
      </p:sp>
      <p:sp>
        <p:nvSpPr>
          <p:cNvPr id="9" name="TextBox 6">
            <a:extLst>
              <a:ext uri="{FF2B5EF4-FFF2-40B4-BE49-F238E27FC236}">
                <a16:creationId xmlns:a16="http://schemas.microsoft.com/office/drawing/2014/main" id="{FD3FBDDF-63B2-4BFA-BDDF-08D338DA529B}"/>
              </a:ext>
            </a:extLst>
          </p:cNvPr>
          <p:cNvSpPr txBox="1"/>
          <p:nvPr/>
        </p:nvSpPr>
        <p:spPr>
          <a:xfrm>
            <a:off x="5791200" y="1877197"/>
            <a:ext cx="2362200" cy="646331"/>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Modified </a:t>
            </a:r>
            <a:r>
              <a:rPr lang="en-US" sz="1800" dirty="0" err="1"/>
              <a:t>Carston’s</a:t>
            </a:r>
            <a:r>
              <a:rPr lang="en-US" sz="1800" dirty="0"/>
              <a:t> Equation</a:t>
            </a:r>
          </a:p>
        </p:txBody>
      </p:sp>
      <mc:AlternateContent xmlns:mc="http://schemas.openxmlformats.org/markup-compatibility/2006" xmlns:a14="http://schemas.microsoft.com/office/drawing/2010/main">
        <mc:Choice Requires="a14">
          <p:sp>
            <p:nvSpPr>
              <p:cNvPr id="10" name="TextBox 7">
                <a:extLst>
                  <a:ext uri="{FF2B5EF4-FFF2-40B4-BE49-F238E27FC236}">
                    <a16:creationId xmlns:a16="http://schemas.microsoft.com/office/drawing/2014/main" id="{C3014A91-D8A2-4B2A-B946-8AEE7DE5705D}"/>
                  </a:ext>
                </a:extLst>
              </p:cNvPr>
              <p:cNvSpPr txBox="1"/>
              <p:nvPr/>
            </p:nvSpPr>
            <p:spPr>
              <a:xfrm>
                <a:off x="457200" y="3810000"/>
                <a:ext cx="1828800" cy="1241494"/>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Primitive Impedance Matrix</a:t>
                </a:r>
              </a:p>
              <a:p>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𝑝𝑟𝑖𝑚𝑖𝑡𝑖𝑣𝑒</m:t>
                                  </m:r>
                                </m:sub>
                              </m:sSub>
                            </m:e>
                          </m:acc>
                        </m:e>
                      </m:d>
                    </m:oMath>
                  </m:oMathPara>
                </a14:m>
                <a:endParaRPr lang="en-US" sz="1800" dirty="0"/>
              </a:p>
            </p:txBody>
          </p:sp>
        </mc:Choice>
        <mc:Fallback xmlns="">
          <p:sp>
            <p:nvSpPr>
              <p:cNvPr id="10" name="TextBox 7">
                <a:extLst>
                  <a:ext uri="{FF2B5EF4-FFF2-40B4-BE49-F238E27FC236}">
                    <a16:creationId xmlns:a16="http://schemas.microsoft.com/office/drawing/2014/main" id="{C3014A91-D8A2-4B2A-B946-8AEE7DE5705D}"/>
                  </a:ext>
                </a:extLst>
              </p:cNvPr>
              <p:cNvSpPr txBox="1">
                <a:spLocks noRot="1" noChangeAspect="1" noMove="1" noResize="1" noEditPoints="1" noAdjustHandles="1" noChangeArrowheads="1" noChangeShapeType="1" noTextEdit="1"/>
              </p:cNvSpPr>
              <p:nvPr/>
            </p:nvSpPr>
            <p:spPr>
              <a:xfrm>
                <a:off x="457200" y="3810000"/>
                <a:ext cx="1828800" cy="1241494"/>
              </a:xfrm>
              <a:prstGeom prst="rect">
                <a:avLst/>
              </a:prstGeom>
              <a:blipFill>
                <a:blip r:embed="rId2"/>
                <a:stretch>
                  <a:fillRect t="-1442" r="-32566" b="-481"/>
                </a:stretch>
              </a:blipFill>
              <a:ln>
                <a:solidFill>
                  <a:schemeClr val="accent5">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8">
                <a:extLst>
                  <a:ext uri="{FF2B5EF4-FFF2-40B4-BE49-F238E27FC236}">
                    <a16:creationId xmlns:a16="http://schemas.microsoft.com/office/drawing/2014/main" id="{9D4B92F9-CEF7-44BA-A6A2-2B5E4CEDCAA2}"/>
                  </a:ext>
                </a:extLst>
              </p:cNvPr>
              <p:cNvSpPr txBox="1"/>
              <p:nvPr/>
            </p:nvSpPr>
            <p:spPr>
              <a:xfrm>
                <a:off x="3206839" y="4275057"/>
                <a:ext cx="2584361" cy="677943"/>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𝑝𝑟𝑖𝑚𝑖𝑡𝑖𝑣𝑒</m:t>
                                  </m:r>
                                </m:sub>
                              </m:sSub>
                            </m:e>
                          </m:acc>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𝑖𝑗</m:t>
                                          </m:r>
                                        </m:sub>
                                      </m:sSub>
                                    </m:e>
                                  </m:acc>
                                </m:e>
                              </m:d>
                            </m:e>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m:t>
                                          </m:r>
                                          <m:r>
                                            <a:rPr lang="en-US" sz="1800" i="1">
                                              <a:latin typeface="Cambria Math" panose="02040503050406030204" pitchFamily="18" charset="0"/>
                                            </a:rPr>
                                            <m:t>𝑗</m:t>
                                          </m:r>
                                        </m:sub>
                                      </m:sSub>
                                    </m:e>
                                  </m:acc>
                                </m:e>
                              </m:d>
                            </m:e>
                          </m:eqArr>
                          <m:eqArr>
                            <m:eqArrPr>
                              <m:ctrlPr>
                                <a:rPr lang="en-US" sz="1800" i="1">
                                  <a:latin typeface="Cambria Math" panose="02040503050406030204" pitchFamily="18" charset="0"/>
                                </a:rPr>
                              </m:ctrlPr>
                            </m:eqArr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𝑛</m:t>
                                          </m:r>
                                        </m:sub>
                                      </m:sSub>
                                    </m:e>
                                  </m:acc>
                                </m:e>
                              </m:d>
                            </m:e>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e>
                              </m:d>
                            </m:e>
                          </m:eqArr>
                        </m:e>
                      </m:d>
                    </m:oMath>
                  </m:oMathPara>
                </a14:m>
                <a:endParaRPr lang="en-US" sz="1800" dirty="0"/>
              </a:p>
            </p:txBody>
          </p:sp>
        </mc:Choice>
        <mc:Fallback xmlns="">
          <p:sp>
            <p:nvSpPr>
              <p:cNvPr id="11" name="TextBox 8">
                <a:extLst>
                  <a:ext uri="{FF2B5EF4-FFF2-40B4-BE49-F238E27FC236}">
                    <a16:creationId xmlns:a16="http://schemas.microsoft.com/office/drawing/2014/main" id="{9D4B92F9-CEF7-44BA-A6A2-2B5E4CEDCAA2}"/>
                  </a:ext>
                </a:extLst>
              </p:cNvPr>
              <p:cNvSpPr txBox="1">
                <a:spLocks noRot="1" noChangeAspect="1" noMove="1" noResize="1" noEditPoints="1" noAdjustHandles="1" noChangeArrowheads="1" noChangeShapeType="1" noTextEdit="1"/>
              </p:cNvSpPr>
              <p:nvPr/>
            </p:nvSpPr>
            <p:spPr>
              <a:xfrm>
                <a:off x="3206839" y="4275057"/>
                <a:ext cx="2584361" cy="677943"/>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0">
                <a:extLst>
                  <a:ext uri="{FF2B5EF4-FFF2-40B4-BE49-F238E27FC236}">
                    <a16:creationId xmlns:a16="http://schemas.microsoft.com/office/drawing/2014/main" id="{984F2870-0759-4E80-9B46-2A017D349DE1}"/>
                  </a:ext>
                </a:extLst>
              </p:cNvPr>
              <p:cNvSpPr txBox="1"/>
              <p:nvPr/>
            </p:nvSpPr>
            <p:spPr>
              <a:xfrm>
                <a:off x="6858000" y="3886200"/>
                <a:ext cx="1828800" cy="1200329"/>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Phase Impedance Matrix</a:t>
                </a:r>
              </a:p>
              <a:p>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i="0">
                                  <a:latin typeface="Cambria Math" panose="02040503050406030204" pitchFamily="18" charset="0"/>
                                </a:rPr>
                                <m:t>z</m:t>
                              </m:r>
                            </m:e>
                            <m:sub>
                              <m:r>
                                <m:rPr>
                                  <m:sty m:val="p"/>
                                </m:rPr>
                                <a:rPr lang="en-US" sz="1800" i="0">
                                  <a:latin typeface="Cambria Math" panose="02040503050406030204" pitchFamily="18" charset="0"/>
                                </a:rPr>
                                <m:t>abc</m:t>
                              </m:r>
                            </m:sub>
                          </m:sSub>
                        </m:e>
                      </m:d>
                    </m:oMath>
                  </m:oMathPara>
                </a14:m>
                <a:endParaRPr lang="en-US" sz="1800" dirty="0"/>
              </a:p>
            </p:txBody>
          </p:sp>
        </mc:Choice>
        <mc:Fallback xmlns="">
          <p:sp>
            <p:nvSpPr>
              <p:cNvPr id="12" name="TextBox 10">
                <a:extLst>
                  <a:ext uri="{FF2B5EF4-FFF2-40B4-BE49-F238E27FC236}">
                    <a16:creationId xmlns:a16="http://schemas.microsoft.com/office/drawing/2014/main" id="{984F2870-0759-4E80-9B46-2A017D349DE1}"/>
                  </a:ext>
                </a:extLst>
              </p:cNvPr>
              <p:cNvSpPr txBox="1">
                <a:spLocks noRot="1" noChangeAspect="1" noMove="1" noResize="1" noEditPoints="1" noAdjustHandles="1" noChangeArrowheads="1" noChangeShapeType="1" noTextEdit="1"/>
              </p:cNvSpPr>
              <p:nvPr/>
            </p:nvSpPr>
            <p:spPr>
              <a:xfrm>
                <a:off x="6858000" y="3886200"/>
                <a:ext cx="1828800" cy="1200329"/>
              </a:xfrm>
              <a:prstGeom prst="rect">
                <a:avLst/>
              </a:prstGeom>
              <a:blipFill>
                <a:blip r:embed="rId4"/>
                <a:stretch>
                  <a:fillRect t="-2000"/>
                </a:stretch>
              </a:blipFill>
              <a:ln>
                <a:solidFill>
                  <a:schemeClr val="accent5">
                    <a:lumMod val="50000"/>
                  </a:schemeClr>
                </a:solid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C3DAE9C0-A74A-49FF-A2D3-E9E053D0624F}"/>
              </a:ext>
            </a:extLst>
          </p:cNvPr>
          <p:cNvCxnSpPr>
            <a:endCxn id="8" idx="1"/>
          </p:cNvCxnSpPr>
          <p:nvPr/>
        </p:nvCxnSpPr>
        <p:spPr>
          <a:xfrm>
            <a:off x="2286000" y="2200363"/>
            <a:ext cx="838200" cy="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4">
            <a:extLst>
              <a:ext uri="{FF2B5EF4-FFF2-40B4-BE49-F238E27FC236}">
                <a16:creationId xmlns:a16="http://schemas.microsoft.com/office/drawing/2014/main" id="{76651F55-1B3B-4924-9B19-61C5F55552BB}"/>
              </a:ext>
            </a:extLst>
          </p:cNvPr>
          <p:cNvCxnSpPr>
            <a:stCxn id="8" idx="3"/>
            <a:endCxn id="9" idx="1"/>
          </p:cNvCxnSpPr>
          <p:nvPr/>
        </p:nvCxnSpPr>
        <p:spPr>
          <a:xfrm flipV="1">
            <a:off x="5105400" y="2200363"/>
            <a:ext cx="685800" cy="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6">
            <a:extLst>
              <a:ext uri="{FF2B5EF4-FFF2-40B4-BE49-F238E27FC236}">
                <a16:creationId xmlns:a16="http://schemas.microsoft.com/office/drawing/2014/main" id="{5AC2C0E1-6843-4C30-A145-7EEFA4D0000B}"/>
              </a:ext>
            </a:extLst>
          </p:cNvPr>
          <p:cNvCxnSpPr>
            <a:stCxn id="9" idx="2"/>
            <a:endCxn id="10" idx="0"/>
          </p:cNvCxnSpPr>
          <p:nvPr/>
        </p:nvCxnSpPr>
        <p:spPr>
          <a:xfrm rot="5400000">
            <a:off x="3528714" y="366414"/>
            <a:ext cx="1286472" cy="5600700"/>
          </a:xfrm>
          <a:prstGeom prst="bentConnector3">
            <a:avLst>
              <a:gd name="adj1" fmla="val 50000"/>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3">
            <a:extLst>
              <a:ext uri="{FF2B5EF4-FFF2-40B4-BE49-F238E27FC236}">
                <a16:creationId xmlns:a16="http://schemas.microsoft.com/office/drawing/2014/main" id="{00FEEBEF-333A-47F6-9F40-362E85B875A9}"/>
              </a:ext>
            </a:extLst>
          </p:cNvPr>
          <p:cNvCxnSpPr>
            <a:stCxn id="10" idx="3"/>
            <a:endCxn id="6" idx="1"/>
          </p:cNvCxnSpPr>
          <p:nvPr/>
        </p:nvCxnSpPr>
        <p:spPr>
          <a:xfrm>
            <a:off x="2286000" y="4430747"/>
            <a:ext cx="881924"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5">
            <a:extLst>
              <a:ext uri="{FF2B5EF4-FFF2-40B4-BE49-F238E27FC236}">
                <a16:creationId xmlns:a16="http://schemas.microsoft.com/office/drawing/2014/main" id="{D60F00BD-964C-49C3-A5E7-EBE2360CBC28}"/>
              </a:ext>
            </a:extLst>
          </p:cNvPr>
          <p:cNvCxnSpPr>
            <a:stCxn id="6" idx="3"/>
          </p:cNvCxnSpPr>
          <p:nvPr/>
        </p:nvCxnSpPr>
        <p:spPr>
          <a:xfrm>
            <a:off x="5834924" y="4430747"/>
            <a:ext cx="983512"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1">
            <a:extLst>
              <a:ext uri="{FF2B5EF4-FFF2-40B4-BE49-F238E27FC236}">
                <a16:creationId xmlns:a16="http://schemas.microsoft.com/office/drawing/2014/main" id="{6E9B2776-C035-493B-9E2A-6088BCEE711E}"/>
              </a:ext>
            </a:extLst>
          </p:cNvPr>
          <p:cNvSpPr txBox="1"/>
          <p:nvPr/>
        </p:nvSpPr>
        <p:spPr>
          <a:xfrm>
            <a:off x="5881579" y="3733800"/>
            <a:ext cx="1052621" cy="646331"/>
          </a:xfrm>
          <a:prstGeom prst="rect">
            <a:avLst/>
          </a:prstGeom>
          <a:noFill/>
          <a:ln>
            <a:solidFill>
              <a:schemeClr val="bg1"/>
            </a:solidFill>
          </a:ln>
        </p:spPr>
        <p:txBody>
          <a:bodyPr wrap="square" rtlCol="0">
            <a:spAutoFit/>
          </a:bodyPr>
          <a:lstStyle/>
          <a:p>
            <a:r>
              <a:rPr lang="en-US" sz="1800" dirty="0" err="1"/>
              <a:t>Kron</a:t>
            </a:r>
            <a:r>
              <a:rPr lang="en-US" sz="1800" dirty="0"/>
              <a:t> reduction</a:t>
            </a:r>
          </a:p>
        </p:txBody>
      </p:sp>
    </p:spTree>
    <p:extLst>
      <p:ext uri="{BB962C8B-B14F-4D97-AF65-F5344CB8AC3E}">
        <p14:creationId xmlns:p14="http://schemas.microsoft.com/office/powerpoint/2010/main" val="2722527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3048000"/>
            <a:ext cx="8734425" cy="430887"/>
          </a:xfrm>
          <a:prstGeom prst="rect">
            <a:avLst/>
          </a:prstGeom>
        </p:spPr>
        <p:txBody>
          <a:bodyPr wrap="square">
            <a:spAutoFit/>
          </a:bodyPr>
          <a:lstStyle/>
          <a:p>
            <a:r>
              <a:rPr lang="en-US" sz="2200" dirty="0">
                <a:solidFill>
                  <a:srgbClr val="000000"/>
                </a:solidFill>
              </a:rPr>
              <a:t>Equation (54) in expanded form is given by</a:t>
            </a:r>
            <a:endParaRPr lang="en-US" sz="2200" dirty="0">
              <a:solidFill>
                <a:srgbClr val="000000"/>
              </a:solidFill>
              <a:effectLst/>
            </a:endParaRPr>
          </a:p>
        </p:txBody>
      </p:sp>
      <p:sp>
        <p:nvSpPr>
          <p:cNvPr id="11" name="TextBox 10"/>
          <p:cNvSpPr txBox="1"/>
          <p:nvPr/>
        </p:nvSpPr>
        <p:spPr>
          <a:xfrm>
            <a:off x="3366406" y="1602687"/>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762000" y="1514884"/>
                <a:ext cx="4114799"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b="0" i="1" smtClean="0">
                              <a:latin typeface="Cambria Math" panose="02040503050406030204" pitchFamily="18" charset="0"/>
                            </a:rPr>
                            <m:t>−1</m:t>
                          </m:r>
                        </m:sup>
                      </m:s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𝑎𝑏𝑐</m:t>
                                  </m:r>
                                </m:sub>
                              </m:sSub>
                            </m:e>
                          </m:d>
                        </m:e>
                        <m:sub>
                          <m:r>
                            <a:rPr lang="en-US" sz="2000" i="1">
                              <a:latin typeface="Cambria Math" panose="02040503050406030204" pitchFamily="18" charset="0"/>
                            </a:rPr>
                            <m:t>𝑛</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62000" y="1514884"/>
                <a:ext cx="4114799" cy="307777"/>
              </a:xfrm>
              <a:prstGeom prst="rect">
                <a:avLst/>
              </a:prstGeom>
              <a:blipFill>
                <a:blip r:embed="rId2"/>
                <a:stretch>
                  <a:fillRect b="-20000"/>
                </a:stretch>
              </a:blipFill>
            </p:spPr>
            <p:txBody>
              <a:bodyPr/>
              <a:lstStyle/>
              <a:p>
                <a:r>
                  <a:rPr lang="en-US">
                    <a:noFill/>
                  </a:rPr>
                  <a:t> </a:t>
                </a:r>
              </a:p>
            </p:txBody>
          </p:sp>
        </mc:Fallback>
      </mc:AlternateContent>
      <p:sp>
        <p:nvSpPr>
          <p:cNvPr id="13" name="TextBox 12"/>
          <p:cNvSpPr txBox="1"/>
          <p:nvPr/>
        </p:nvSpPr>
        <p:spPr>
          <a:xfrm>
            <a:off x="8301552" y="2231413"/>
            <a:ext cx="559769" cy="369332"/>
          </a:xfrm>
          <a:prstGeom prst="rect">
            <a:avLst/>
          </a:prstGeom>
          <a:noFill/>
        </p:spPr>
        <p:txBody>
          <a:bodyPr wrap="none" rtlCol="0">
            <a:spAutoFit/>
          </a:bodyPr>
          <a:lstStyle/>
          <a:p>
            <a:r>
              <a:rPr lang="en-US" dirty="0"/>
              <a:t>(54)</a:t>
            </a:r>
          </a:p>
        </p:txBody>
      </p:sp>
      <p:sp>
        <p:nvSpPr>
          <p:cNvPr id="14" name="TextBox 13"/>
          <p:cNvSpPr txBox="1"/>
          <p:nvPr/>
        </p:nvSpPr>
        <p:spPr>
          <a:xfrm>
            <a:off x="8301551" y="4225633"/>
            <a:ext cx="559769" cy="369332"/>
          </a:xfrm>
          <a:prstGeom prst="rect">
            <a:avLst/>
          </a:prstGeom>
          <a:noFill/>
        </p:spPr>
        <p:txBody>
          <a:bodyPr wrap="none" rtlCol="0">
            <a:spAutoFit/>
          </a:bodyPr>
          <a:lstStyle/>
          <a:p>
            <a:r>
              <a:rPr lang="en-US" dirty="0"/>
              <a:t>(56)</a:t>
            </a:r>
          </a:p>
        </p:txBody>
      </p:sp>
      <mc:AlternateContent xmlns:mc="http://schemas.openxmlformats.org/markup-compatibility/2006" xmlns:a14="http://schemas.microsoft.com/office/drawing/2010/main">
        <mc:Choice Requires="a14">
          <p:sp>
            <p:nvSpPr>
              <p:cNvPr id="15" name="TextBox 14"/>
              <p:cNvSpPr txBox="1"/>
              <p:nvPr/>
            </p:nvSpPr>
            <p:spPr>
              <a:xfrm>
                <a:off x="1676400" y="3921328"/>
                <a:ext cx="4758419" cy="1019895"/>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2</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2</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2</m:t>
                                    </m:r>
                                  </m:sub>
                                </m:sSub>
                              </m:e>
                            </m:eqArr>
                          </m:e>
                        </m:d>
                      </m:e>
                      <m:sub>
                        <m:r>
                          <a:rPr lang="en-US" sz="2000" i="1">
                            <a:latin typeface="Cambria Math" panose="02040503050406030204" pitchFamily="18" charset="0"/>
                          </a:rPr>
                          <m:t>𝑛</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676400" y="3921328"/>
                <a:ext cx="4758419" cy="10198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09800" y="1954120"/>
                <a:ext cx="5915025"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m:t>
                                  </m:r>
                                  <m:r>
                                    <a:rPr lang="en-US" sz="2000" b="0" i="1" smtClean="0">
                                      <a:latin typeface="Cambria Math" panose="02040503050406030204" pitchFamily="18" charset="0"/>
                                    </a:rPr>
                                    <m:t>𝑛</m:t>
                                  </m:r>
                                </m:sub>
                              </m:sSub>
                            </m:e>
                          </m:d>
                        </m:e>
                        <m:sub>
                          <m:r>
                            <a:rPr lang="en-US" sz="2000" i="1">
                              <a:latin typeface="Cambria Math" panose="02040503050406030204" pitchFamily="18" charset="0"/>
                            </a:rPr>
                            <m:t>𝑛</m:t>
                          </m:r>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e>
                        <m:sup>
                          <m:r>
                            <a:rPr lang="en-US" sz="2000" i="1">
                              <a:latin typeface="Cambria Math" panose="02040503050406030204" pitchFamily="18" charset="0"/>
                            </a:rPr>
                            <m:t>−1</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𝑆</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012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b="0" i="1" smtClean="0">
                                      <a:latin typeface="Cambria Math" panose="02040503050406030204" pitchFamily="18" charset="0"/>
                                    </a:rPr>
                                    <m:t>012</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012</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012</m:t>
                              </m:r>
                            </m:sub>
                          </m:sSub>
                        </m:e>
                      </m:d>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209800" y="1954120"/>
                <a:ext cx="5915025" cy="615553"/>
              </a:xfrm>
              <a:prstGeom prst="rect">
                <a:avLst/>
              </a:prstGeom>
              <a:blipFill>
                <a:blip r:embed="rId4"/>
                <a:stretch>
                  <a:fillRect b="-7921"/>
                </a:stretch>
              </a:blipFill>
            </p:spPr>
            <p:txBody>
              <a:bodyPr/>
              <a:lstStyle/>
              <a:p>
                <a:r>
                  <a:rPr lang="en-US">
                    <a:noFill/>
                  </a:rPr>
                  <a:t> </a:t>
                </a:r>
              </a:p>
            </p:txBody>
          </p:sp>
        </mc:Fallback>
      </mc:AlternateContent>
    </p:spTree>
    <p:extLst>
      <p:ext uri="{BB962C8B-B14F-4D97-AF65-F5344CB8AC3E}">
        <p14:creationId xmlns:p14="http://schemas.microsoft.com/office/powerpoint/2010/main" val="2785117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2819400"/>
            <a:ext cx="8305800" cy="2462212"/>
          </a:xfrm>
          <a:prstGeom prst="rect">
            <a:avLst/>
          </a:prstGeom>
        </p:spPr>
        <p:txBody>
          <a:bodyPr wrap="square">
            <a:spAutoFit/>
          </a:bodyPr>
          <a:lstStyle/>
          <a:p>
            <a:pPr marL="342900" indent="-342900" algn="just">
              <a:buFont typeface="Arial" panose="020B0604020202020204" pitchFamily="34" charset="0"/>
              <a:buChar char="•"/>
            </a:pPr>
            <a:r>
              <a:rPr lang="en-US" sz="2200" dirty="0">
                <a:solidFill>
                  <a:srgbClr val="000000"/>
                </a:solidFill>
              </a:rPr>
              <a:t>Equation (55) is the defining equation for converting phase impedances to sequence impedances. </a:t>
            </a:r>
          </a:p>
          <a:p>
            <a:pPr marL="342900" indent="-342900" algn="just">
              <a:buFont typeface="Arial" panose="020B0604020202020204" pitchFamily="34" charset="0"/>
              <a:buChar char="•"/>
            </a:pPr>
            <a:r>
              <a:rPr lang="en-US" sz="2200" dirty="0">
                <a:solidFill>
                  <a:srgbClr val="000000"/>
                </a:solidFill>
              </a:rPr>
              <a:t>In Equation (55), the diagonal terms of the matrix are the “sequence impedances” of the line such that</a:t>
            </a:r>
          </a:p>
          <a:p>
            <a:pPr lvl="1" algn="just">
              <a:buFont typeface="Arial" panose="020B0604020202020204" pitchFamily="34" charset="0"/>
              <a:buChar char="•"/>
            </a:pPr>
            <a:r>
              <a:rPr lang="en-US" sz="2200" i="1" dirty="0">
                <a:solidFill>
                  <a:srgbClr val="000000"/>
                </a:solidFill>
              </a:rPr>
              <a:t>  Z</a:t>
            </a:r>
            <a:r>
              <a:rPr lang="en-US" sz="2200" baseline="-25000" dirty="0">
                <a:solidFill>
                  <a:srgbClr val="000000"/>
                </a:solidFill>
              </a:rPr>
              <a:t>00</a:t>
            </a:r>
            <a:r>
              <a:rPr lang="en-US" sz="2200" dirty="0">
                <a:solidFill>
                  <a:srgbClr val="000000"/>
                </a:solidFill>
              </a:rPr>
              <a:t> is the zero sequence impedance</a:t>
            </a:r>
          </a:p>
          <a:p>
            <a:pPr lvl="1" algn="just">
              <a:buFont typeface="Arial" panose="020B0604020202020204" pitchFamily="34" charset="0"/>
              <a:buChar char="•"/>
            </a:pPr>
            <a:r>
              <a:rPr lang="en-US" sz="2200" i="1" dirty="0">
                <a:solidFill>
                  <a:srgbClr val="000000"/>
                </a:solidFill>
              </a:rPr>
              <a:t>  Z</a:t>
            </a:r>
            <a:r>
              <a:rPr lang="en-US" sz="2200" baseline="-25000" dirty="0">
                <a:solidFill>
                  <a:srgbClr val="000000"/>
                </a:solidFill>
              </a:rPr>
              <a:t>11</a:t>
            </a:r>
            <a:r>
              <a:rPr lang="en-US" sz="2200" dirty="0">
                <a:solidFill>
                  <a:srgbClr val="000000"/>
                </a:solidFill>
              </a:rPr>
              <a:t> is the positive sequence impedance</a:t>
            </a:r>
          </a:p>
          <a:p>
            <a:pPr lvl="1" algn="just">
              <a:buFont typeface="Arial" panose="020B0604020202020204" pitchFamily="34" charset="0"/>
              <a:buChar char="•"/>
            </a:pPr>
            <a:r>
              <a:rPr lang="en-US" sz="2200" i="1" dirty="0">
                <a:solidFill>
                  <a:srgbClr val="000000"/>
                </a:solidFill>
              </a:rPr>
              <a:t>  Z</a:t>
            </a:r>
            <a:r>
              <a:rPr lang="en-US" sz="2200" baseline="-25000" dirty="0">
                <a:solidFill>
                  <a:srgbClr val="000000"/>
                </a:solidFill>
              </a:rPr>
              <a:t>22</a:t>
            </a:r>
            <a:r>
              <a:rPr lang="en-US" sz="2200" dirty="0">
                <a:solidFill>
                  <a:srgbClr val="000000"/>
                </a:solidFill>
              </a:rPr>
              <a:t> is the negative sequence impedance</a:t>
            </a:r>
          </a:p>
        </p:txBody>
      </p:sp>
      <p:sp>
        <p:nvSpPr>
          <p:cNvPr id="7" name="TextBox 6"/>
          <p:cNvSpPr txBox="1"/>
          <p:nvPr/>
        </p:nvSpPr>
        <p:spPr>
          <a:xfrm>
            <a:off x="7587852" y="1554342"/>
            <a:ext cx="559769" cy="369332"/>
          </a:xfrm>
          <a:prstGeom prst="rect">
            <a:avLst/>
          </a:prstGeom>
          <a:noFill/>
        </p:spPr>
        <p:txBody>
          <a:bodyPr wrap="none" rtlCol="0">
            <a:spAutoFit/>
          </a:bodyPr>
          <a:lstStyle/>
          <a:p>
            <a:r>
              <a:rPr lang="en-US" dirty="0"/>
              <a:t>(55)</a:t>
            </a:r>
          </a:p>
        </p:txBody>
      </p:sp>
      <mc:AlternateContent xmlns:mc="http://schemas.openxmlformats.org/markup-compatibility/2006" xmlns:a14="http://schemas.microsoft.com/office/drawing/2010/main">
        <mc:Choice Requires="a14">
          <p:sp>
            <p:nvSpPr>
              <p:cNvPr id="8" name="TextBox 7"/>
              <p:cNvSpPr txBox="1"/>
              <p:nvPr/>
            </p:nvSpPr>
            <p:spPr>
              <a:xfrm>
                <a:off x="1066800" y="1381881"/>
                <a:ext cx="4392228" cy="789062"/>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𝑎𝑏𝑐</m:t>
                        </m:r>
                      </m:sub>
                    </m:sSub>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00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22</m:t>
                                  </m:r>
                                </m:sub>
                              </m:sSub>
                            </m:e>
                          </m:mr>
                        </m:m>
                      </m:e>
                    </m:d>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0" y="1381881"/>
                <a:ext cx="4392228" cy="789062"/>
              </a:xfrm>
              <a:prstGeom prst="rect">
                <a:avLst/>
              </a:prstGeom>
              <a:blipFill>
                <a:blip r:embed="rId2"/>
                <a:stretch>
                  <a:fillRect r="-31900" b="-32558"/>
                </a:stretch>
              </a:blipFill>
            </p:spPr>
            <p:txBody>
              <a:bodyPr/>
              <a:lstStyle/>
              <a:p>
                <a:r>
                  <a:rPr lang="en-US">
                    <a:noFill/>
                  </a:rPr>
                  <a:t> </a:t>
                </a:r>
              </a:p>
            </p:txBody>
          </p:sp>
        </mc:Fallback>
      </mc:AlternateContent>
    </p:spTree>
    <p:extLst>
      <p:ext uri="{BB962C8B-B14F-4D97-AF65-F5344CB8AC3E}">
        <p14:creationId xmlns:p14="http://schemas.microsoft.com/office/powerpoint/2010/main" val="313113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4374916" cy="584775"/>
          </a:xfrm>
          <a:prstGeom prst="rect">
            <a:avLst/>
          </a:prstGeom>
        </p:spPr>
        <p:txBody>
          <a:bodyPr wrap="none">
            <a:spAutoFit/>
          </a:bodyPr>
          <a:lstStyle/>
          <a:p>
            <a:r>
              <a:rPr lang="en-US" sz="3200" dirty="0"/>
              <a:t>Sequence Impedances</a:t>
            </a:r>
          </a:p>
        </p:txBody>
      </p:sp>
      <p:sp>
        <p:nvSpPr>
          <p:cNvPr id="7" name="Rectangle 6"/>
          <p:cNvSpPr/>
          <p:nvPr/>
        </p:nvSpPr>
        <p:spPr>
          <a:xfrm>
            <a:off x="381000" y="1802517"/>
            <a:ext cx="8305800" cy="4293483"/>
          </a:xfrm>
          <a:prstGeom prst="rect">
            <a:avLst/>
          </a:prstGeom>
        </p:spPr>
        <p:txBody>
          <a:bodyPr wrap="square">
            <a:spAutoFit/>
          </a:bodyPr>
          <a:lstStyle/>
          <a:p>
            <a:pPr marL="342900" indent="-342900" algn="just">
              <a:buFont typeface="Arial" panose="020B0604020202020204" pitchFamily="34" charset="0"/>
              <a:buChar char="•"/>
            </a:pPr>
            <a:r>
              <a:rPr lang="en-US" sz="2100" dirty="0">
                <a:solidFill>
                  <a:srgbClr val="000000"/>
                </a:solidFill>
              </a:rPr>
              <a:t>The off-diagonal terms of Equation (55) represent the mutual coupling between sequences. In the idealized state, these off-diagonal terms would be zero. </a:t>
            </a:r>
            <a:r>
              <a:rPr lang="en-US" sz="2100" dirty="0">
                <a:solidFill>
                  <a:srgbClr val="FF0000"/>
                </a:solidFill>
              </a:rPr>
              <a:t>In order for this to happen, it must be assumed that the line has been transposed.</a:t>
            </a:r>
            <a:r>
              <a:rPr lang="en-US" sz="2100" dirty="0">
                <a:solidFill>
                  <a:srgbClr val="000000"/>
                </a:solidFill>
              </a:rPr>
              <a:t> For high-voltage transmission lines, this will generally be the case. </a:t>
            </a:r>
          </a:p>
          <a:p>
            <a:pPr marL="342900" indent="-342900" algn="just">
              <a:buFont typeface="Arial" panose="020B0604020202020204" pitchFamily="34" charset="0"/>
              <a:buChar char="•"/>
            </a:pPr>
            <a:r>
              <a:rPr lang="en-US" sz="2100" dirty="0">
                <a:solidFill>
                  <a:srgbClr val="000000"/>
                </a:solidFill>
              </a:rPr>
              <a:t>When the lines are transposed, the mutual coupling between phases (off-diagonal terms) is equal, and, consequently, the off-diagonal terms of the sequence impedance matrix become zero. </a:t>
            </a:r>
          </a:p>
          <a:p>
            <a:pPr marL="342900" indent="-342900" algn="just">
              <a:buFont typeface="Arial" panose="020B0604020202020204" pitchFamily="34" charset="0"/>
              <a:buChar char="•"/>
            </a:pPr>
            <a:r>
              <a:rPr lang="en-US" sz="2100" dirty="0">
                <a:solidFill>
                  <a:srgbClr val="000000"/>
                </a:solidFill>
              </a:rPr>
              <a:t>Since distribution lines are rarely, if ever, transposed, the mutual coupling between phases is not equal, and, as a result, the off-diagonal terms of the sequence impedance matrix will not be zero. </a:t>
            </a:r>
            <a:r>
              <a:rPr lang="en-US" sz="2100" i="1" u="sng" dirty="0">
                <a:solidFill>
                  <a:srgbClr val="FF0000"/>
                </a:solidFill>
              </a:rPr>
              <a:t>This is the primary reason that distribution system analysis uses the phase domain rather than symmetrical components.</a:t>
            </a:r>
          </a:p>
        </p:txBody>
      </p:sp>
      <mc:AlternateContent xmlns:mc="http://schemas.openxmlformats.org/markup-compatibility/2006" xmlns:a14="http://schemas.microsoft.com/office/drawing/2010/main">
        <mc:Choice Requires="a14">
          <p:sp>
            <p:nvSpPr>
              <p:cNvPr id="10" name="TextBox 9"/>
              <p:cNvSpPr txBox="1"/>
              <p:nvPr/>
            </p:nvSpPr>
            <p:spPr>
              <a:xfrm>
                <a:off x="1638713" y="968496"/>
                <a:ext cx="4914487" cy="876650"/>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38713" y="968496"/>
                <a:ext cx="4914487" cy="876650"/>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7587852" y="1097142"/>
            <a:ext cx="559769" cy="369332"/>
          </a:xfrm>
          <a:prstGeom prst="rect">
            <a:avLst/>
          </a:prstGeom>
          <a:noFill/>
        </p:spPr>
        <p:txBody>
          <a:bodyPr wrap="none" rtlCol="0">
            <a:spAutoFit/>
          </a:bodyPr>
          <a:lstStyle/>
          <a:p>
            <a:r>
              <a:rPr lang="en-US" dirty="0"/>
              <a:t>(55)</a:t>
            </a:r>
          </a:p>
        </p:txBody>
      </p:sp>
    </p:spTree>
    <p:extLst>
      <p:ext uri="{BB962C8B-B14F-4D97-AF65-F5344CB8AC3E}">
        <p14:creationId xmlns:p14="http://schemas.microsoft.com/office/powerpoint/2010/main" val="34482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3" name="Content Placeholder 2"/>
          <p:cNvSpPr>
            <a:spLocks noGrp="1"/>
          </p:cNvSpPr>
          <p:nvPr>
            <p:ph idx="1"/>
          </p:nvPr>
        </p:nvSpPr>
        <p:spPr>
          <a:xfrm>
            <a:off x="304800" y="1524000"/>
            <a:ext cx="8534400" cy="3048000"/>
          </a:xfrm>
        </p:spPr>
        <p:txBody>
          <a:bodyPr/>
          <a:lstStyle/>
          <a:p>
            <a:pPr marL="0" indent="0" algn="just">
              <a:buNone/>
            </a:pPr>
            <a:r>
              <a:rPr lang="en-US" sz="2100" dirty="0">
                <a:solidFill>
                  <a:srgbClr val="FF0000"/>
                </a:solidFill>
                <a:latin typeface="Times"/>
                <a:cs typeface="Times"/>
              </a:rPr>
              <a:t>If a line is assumed to be transposed</a:t>
            </a:r>
            <a:r>
              <a:rPr lang="en-US" sz="2100" dirty="0">
                <a:solidFill>
                  <a:srgbClr val="000000"/>
                </a:solidFill>
                <a:latin typeface="Times"/>
                <a:cs typeface="Times"/>
              </a:rPr>
              <a:t>, </a:t>
            </a:r>
            <a:r>
              <a:rPr lang="en-US" sz="2100" i="1" dirty="0">
                <a:solidFill>
                  <a:srgbClr val="000000"/>
                </a:solidFill>
                <a:latin typeface="Times"/>
                <a:cs typeface="Times"/>
              </a:rPr>
              <a:t>the phase impedance matrix is modified so the three diagonal terms are equal and all of the off-diagonal terms are equal. </a:t>
            </a:r>
          </a:p>
          <a:p>
            <a:pPr marL="0" indent="0" algn="just">
              <a:buNone/>
            </a:pPr>
            <a:r>
              <a:rPr lang="en-US" sz="2100" dirty="0">
                <a:solidFill>
                  <a:srgbClr val="000000"/>
                </a:solidFill>
                <a:latin typeface="Times"/>
                <a:cs typeface="Times"/>
              </a:rPr>
              <a:t>The usual procedure is to set the three diagonal terms of the phase impedance matrix equal to the average of the diagonal terms of Equation (43) and the off-diagonal terms equal to the average of the off-diagonal terms of Equation (43). </a:t>
            </a:r>
          </a:p>
          <a:p>
            <a:pPr marL="0" indent="0" algn="just">
              <a:buNone/>
            </a:pPr>
            <a:r>
              <a:rPr lang="en-US" sz="2100" dirty="0">
                <a:solidFill>
                  <a:srgbClr val="000000"/>
                </a:solidFill>
                <a:latin typeface="Times"/>
                <a:cs typeface="Times"/>
              </a:rPr>
              <a:t>When this is done the self- and mutual impedances are defined as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4953000"/>
            <a:ext cx="6477000" cy="415498"/>
          </a:xfrm>
          <a:prstGeom prst="rect">
            <a:avLst/>
          </a:prstGeom>
        </p:spPr>
        <p:txBody>
          <a:bodyPr wrap="square">
            <a:spAutoFit/>
          </a:bodyPr>
          <a:lstStyle/>
          <a:p>
            <a:r>
              <a:rPr lang="en-US" sz="2100" dirty="0">
                <a:solidFill>
                  <a:srgbClr val="000000"/>
                </a:solidFill>
              </a:rPr>
              <a:t>The phase impedance matrix is now defined as</a:t>
            </a:r>
          </a:p>
        </p:txBody>
      </p:sp>
      <mc:AlternateContent xmlns:mc="http://schemas.openxmlformats.org/markup-compatibility/2006" xmlns:a14="http://schemas.microsoft.com/office/drawing/2010/main">
        <mc:Choice Requires="a14">
          <p:sp>
            <p:nvSpPr>
              <p:cNvPr id="7" name="TextBox 6"/>
              <p:cNvSpPr txBox="1"/>
              <p:nvPr/>
            </p:nvSpPr>
            <p:spPr>
              <a:xfrm>
                <a:off x="2565862" y="771200"/>
                <a:ext cx="3555076" cy="812595"/>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𝑎𝑎</m:t>
                                  </m:r>
                                </m:sub>
                              </m:sSub>
                            </m:e>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𝑐𝑐</m:t>
                                  </m:r>
                                </m:sub>
                              </m:sSub>
                            </m:e>
                          </m:mr>
                        </m:m>
                      </m:e>
                    </m:d>
                    <m:r>
                      <a:rPr lang="en-US" sz="2000" b="0" i="1" smtClean="0">
                        <a:latin typeface="Cambria Math" panose="02040503050406030204" pitchFamily="18" charset="0"/>
                      </a:rPr>
                      <m:t> </m:t>
                    </m:r>
                    <m:f>
                      <m:fPr>
                        <m:type m:val="lin"/>
                        <m:ctrlPr>
                          <a:rPr lang="en-US" sz="2000" b="0" i="1" smtClean="0">
                            <a:latin typeface="Cambria Math" panose="02040503050406030204" pitchFamily="18" charset="0"/>
                          </a:rPr>
                        </m:ctrlPr>
                      </m:fPr>
                      <m:num>
                        <m:r>
                          <m:rPr>
                            <m:sty m:val="p"/>
                          </m:rPr>
                          <a:rPr lang="el-GR" sz="2000" i="1">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65862" y="771200"/>
                <a:ext cx="3555076" cy="812595"/>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537419" y="876726"/>
            <a:ext cx="559769" cy="369332"/>
          </a:xfrm>
          <a:prstGeom prst="rect">
            <a:avLst/>
          </a:prstGeom>
          <a:noFill/>
        </p:spPr>
        <p:txBody>
          <a:bodyPr wrap="none" rtlCol="0">
            <a:spAutoFit/>
          </a:bodyPr>
          <a:lstStyle/>
          <a:p>
            <a:r>
              <a:rPr lang="en-US" dirty="0"/>
              <a:t>(43)</a:t>
            </a:r>
          </a:p>
        </p:txBody>
      </p:sp>
      <mc:AlternateContent xmlns:mc="http://schemas.openxmlformats.org/markup-compatibility/2006" xmlns:a14="http://schemas.microsoft.com/office/drawing/2010/main">
        <mc:Choice Requires="a14">
          <p:sp>
            <p:nvSpPr>
              <p:cNvPr id="9" name="TextBox 8"/>
              <p:cNvSpPr txBox="1"/>
              <p:nvPr/>
            </p:nvSpPr>
            <p:spPr>
              <a:xfrm>
                <a:off x="3018537" y="4234225"/>
                <a:ext cx="2657972"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𝑧</m:t>
                          </m:r>
                        </m:e>
                        <m:sub>
                          <m:r>
                            <a:rPr lang="en-US" sz="1400" b="0" i="1" smtClean="0">
                              <a:latin typeface="Cambria Math" panose="02040503050406030204" pitchFamily="18" charset="0"/>
                            </a:rPr>
                            <m:t>𝑠</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𝑎𝑎</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𝑏𝑏</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𝑐𝑐</m:t>
                              </m:r>
                            </m:sub>
                          </m:sSub>
                        </m:e>
                      </m:d>
                      <m:r>
                        <a:rPr lang="en-US" sz="1400" b="0" i="1" smtClean="0">
                          <a:latin typeface="Cambria Math" panose="02040503050406030204" pitchFamily="18" charset="0"/>
                        </a:rPr>
                        <m:t>  </m:t>
                      </m:r>
                      <m:r>
                        <m:rPr>
                          <m:sty m:val="p"/>
                        </m:rPr>
                        <a:rPr lang="el-GR" sz="1400" b="0" i="1" smtClean="0">
                          <a:latin typeface="Cambria Math" panose="02040503050406030204" pitchFamily="18" charset="0"/>
                          <a:ea typeface="Cambria Math" panose="02040503050406030204" pitchFamily="18" charset="0"/>
                        </a:rPr>
                        <m:t>Ω</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𝑚𝑖𝑙𝑒</m:t>
                      </m:r>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3018537" y="4234225"/>
                <a:ext cx="2657972" cy="404726"/>
              </a:xfrm>
              <a:prstGeom prst="rect">
                <a:avLst/>
              </a:prstGeom>
              <a:blipFill>
                <a:blip r:embed="rId3"/>
                <a:stretch>
                  <a:fillRect l="-229" t="-1515" r="-917"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83119" y="4648200"/>
                <a:ext cx="271523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𝑧</m:t>
                          </m:r>
                        </m:e>
                        <m:sub>
                          <m:r>
                            <a:rPr lang="en-US" sz="1400" b="0" i="1" smtClean="0">
                              <a:latin typeface="Cambria Math" panose="02040503050406030204" pitchFamily="18" charset="0"/>
                            </a:rPr>
                            <m:t>𝑚</m:t>
                          </m:r>
                        </m:sub>
                      </m:sSub>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𝑎𝑏</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𝑏𝑐</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b="0" i="1" smtClean="0">
                                  <a:latin typeface="Cambria Math" panose="02040503050406030204" pitchFamily="18" charset="0"/>
                                </a:rPr>
                                <m:t>𝑐𝑎</m:t>
                              </m:r>
                            </m:sub>
                          </m:sSub>
                        </m:e>
                      </m:d>
                      <m:r>
                        <a:rPr lang="en-US" sz="1400" b="0" i="1" smtClean="0">
                          <a:latin typeface="Cambria Math" panose="02040503050406030204" pitchFamily="18" charset="0"/>
                        </a:rPr>
                        <m:t>  </m:t>
                      </m:r>
                      <m:r>
                        <m:rPr>
                          <m:sty m:val="p"/>
                        </m:rPr>
                        <a:rPr lang="el-GR" sz="1400" b="0" i="1" smtClean="0">
                          <a:latin typeface="Cambria Math" panose="02040503050406030204" pitchFamily="18" charset="0"/>
                          <a:ea typeface="Cambria Math" panose="02040503050406030204" pitchFamily="18" charset="0"/>
                        </a:rPr>
                        <m:t>Ω</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𝑚𝑖𝑙𝑒</m:t>
                      </m:r>
                    </m:oMath>
                  </m:oMathPara>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3119" y="4648200"/>
                <a:ext cx="2715230" cy="404726"/>
              </a:xfrm>
              <a:prstGeom prst="rect">
                <a:avLst/>
              </a:prstGeom>
              <a:blipFill>
                <a:blip r:embed="rId4"/>
                <a:stretch>
                  <a:fillRect l="-224" t="-1515" r="-673"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18537" y="5368498"/>
                <a:ext cx="2719847" cy="650178"/>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𝑎𝑏𝑐</m:t>
                        </m:r>
                      </m:sub>
                    </m:sSub>
                    <m:r>
                      <a:rPr lang="en-US" sz="1600" i="1">
                        <a:latin typeface="Cambria Math" panose="02040503050406030204" pitchFamily="18" charset="0"/>
                      </a:rPr>
                      <m:t>] </m:t>
                    </m:r>
                  </m:oMath>
                </a14:m>
                <a:r>
                  <a:rPr lang="en-US" sz="1600" dirty="0"/>
                  <a:t>=</a:t>
                </a:r>
                <a14:m>
                  <m:oMath xmlns:m="http://schemas.openxmlformats.org/officeDocument/2006/math">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𝑠</m:t>
                                  </m:r>
                                </m:sub>
                              </m:sSub>
                            </m:e>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𝑧</m:t>
                                  </m:r>
                                </m:e>
                                <m:sub>
                                  <m:r>
                                    <a:rPr lang="en-US" sz="160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i="1" smtClean="0">
                                      <a:latin typeface="Cambria Math" panose="02040503050406030204" pitchFamily="18" charset="0"/>
                                    </a:rPr>
                                    <m:t>𝑚</m:t>
                                  </m:r>
                                </m:sub>
                              </m:sSub>
                            </m:e>
                          </m:m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𝑠</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mr>
                          <m:m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𝑚</m:t>
                                  </m:r>
                                </m:sub>
                              </m:sSub>
                            </m:e>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𝑠</m:t>
                                  </m:r>
                                </m:sub>
                              </m:sSub>
                            </m:e>
                          </m:mr>
                        </m:m>
                      </m:e>
                    </m:d>
                    <m:r>
                      <a:rPr lang="en-US" sz="1600" b="0" i="1" smtClean="0">
                        <a:latin typeface="Cambria Math" panose="02040503050406030204" pitchFamily="18" charset="0"/>
                      </a:rPr>
                      <m:t> </m:t>
                    </m:r>
                    <m:f>
                      <m:fPr>
                        <m:type m:val="lin"/>
                        <m:ctrlPr>
                          <a:rPr lang="en-US" sz="1600" b="0" i="1" smtClean="0">
                            <a:latin typeface="Cambria Math" panose="02040503050406030204" pitchFamily="18" charset="0"/>
                          </a:rPr>
                        </m:ctrlPr>
                      </m:fPr>
                      <m:num>
                        <m:r>
                          <m:rPr>
                            <m:sty m:val="p"/>
                          </m:rPr>
                          <a:rPr lang="el-GR" sz="1600" i="1">
                            <a:latin typeface="Cambria Math" panose="02040503050406030204" pitchFamily="18" charset="0"/>
                            <a:ea typeface="Cambria Math" panose="02040503050406030204" pitchFamily="18" charset="0"/>
                          </a:rPr>
                          <m:t>Ω</m:t>
                        </m:r>
                      </m:num>
                      <m:den>
                        <m:r>
                          <a:rPr lang="en-US" sz="1600" b="0" i="1" smtClean="0">
                            <a:latin typeface="Cambria Math" panose="02040503050406030204" pitchFamily="18" charset="0"/>
                          </a:rPr>
                          <m:t>𝑚𝑖𝑙𝑒</m:t>
                        </m:r>
                      </m:den>
                    </m:f>
                  </m:oMath>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18537" y="5368498"/>
                <a:ext cx="2719847" cy="650178"/>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7605584" y="4128660"/>
            <a:ext cx="559769" cy="369332"/>
          </a:xfrm>
          <a:prstGeom prst="rect">
            <a:avLst/>
          </a:prstGeom>
          <a:noFill/>
        </p:spPr>
        <p:txBody>
          <a:bodyPr wrap="none" rtlCol="0">
            <a:spAutoFit/>
          </a:bodyPr>
          <a:lstStyle/>
          <a:p>
            <a:r>
              <a:rPr lang="en-US" dirty="0"/>
              <a:t>(57)</a:t>
            </a:r>
          </a:p>
        </p:txBody>
      </p:sp>
      <p:sp>
        <p:nvSpPr>
          <p:cNvPr id="13" name="TextBox 12"/>
          <p:cNvSpPr txBox="1"/>
          <p:nvPr/>
        </p:nvSpPr>
        <p:spPr>
          <a:xfrm>
            <a:off x="7624119" y="4549170"/>
            <a:ext cx="559769" cy="369332"/>
          </a:xfrm>
          <a:prstGeom prst="rect">
            <a:avLst/>
          </a:prstGeom>
          <a:noFill/>
        </p:spPr>
        <p:txBody>
          <a:bodyPr wrap="none" rtlCol="0">
            <a:spAutoFit/>
          </a:bodyPr>
          <a:lstStyle/>
          <a:p>
            <a:r>
              <a:rPr lang="en-US" dirty="0"/>
              <a:t>(58)</a:t>
            </a:r>
          </a:p>
        </p:txBody>
      </p:sp>
      <p:sp>
        <p:nvSpPr>
          <p:cNvPr id="14" name="TextBox 13"/>
          <p:cNvSpPr txBox="1"/>
          <p:nvPr/>
        </p:nvSpPr>
        <p:spPr>
          <a:xfrm>
            <a:off x="7672816" y="5357083"/>
            <a:ext cx="559769" cy="369332"/>
          </a:xfrm>
          <a:prstGeom prst="rect">
            <a:avLst/>
          </a:prstGeom>
          <a:noFill/>
        </p:spPr>
        <p:txBody>
          <a:bodyPr wrap="none" rtlCol="0">
            <a:spAutoFit/>
          </a:bodyPr>
          <a:lstStyle/>
          <a:p>
            <a:r>
              <a:rPr lang="en-US" dirty="0"/>
              <a:t>(59)</a:t>
            </a:r>
          </a:p>
        </p:txBody>
      </p:sp>
    </p:spTree>
    <p:extLst>
      <p:ext uri="{BB962C8B-B14F-4D97-AF65-F5344CB8AC3E}">
        <p14:creationId xmlns:p14="http://schemas.microsoft.com/office/powerpoint/2010/main" val="4175934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752600"/>
            <a:ext cx="8534400" cy="1015663"/>
          </a:xfrm>
          <a:prstGeom prst="rect">
            <a:avLst/>
          </a:prstGeom>
        </p:spPr>
        <p:txBody>
          <a:bodyPr wrap="square">
            <a:spAutoFit/>
          </a:bodyPr>
          <a:lstStyle/>
          <a:p>
            <a:pPr algn="just"/>
            <a:r>
              <a:rPr lang="en-US" sz="2000" dirty="0">
                <a:solidFill>
                  <a:srgbClr val="000000"/>
                </a:solidFill>
              </a:rPr>
              <a:t>When Equation (55) is used with this phase impedance matrix, the resulting sequence matrix is diagonal (off-diagonal terms are zero). The sequence impedances can be determined directly as</a:t>
            </a:r>
          </a:p>
        </p:txBody>
      </p:sp>
      <p:sp>
        <p:nvSpPr>
          <p:cNvPr id="7" name="Rectangle 6"/>
          <p:cNvSpPr/>
          <p:nvPr/>
        </p:nvSpPr>
        <p:spPr>
          <a:xfrm>
            <a:off x="304800" y="3657600"/>
            <a:ext cx="8610600" cy="1015663"/>
          </a:xfrm>
          <a:prstGeom prst="rect">
            <a:avLst/>
          </a:prstGeom>
        </p:spPr>
        <p:txBody>
          <a:bodyPr wrap="square">
            <a:spAutoFit/>
          </a:bodyPr>
          <a:lstStyle/>
          <a:p>
            <a:pPr algn="just"/>
            <a:r>
              <a:rPr lang="en-US" sz="2000" dirty="0">
                <a:solidFill>
                  <a:srgbClr val="000000"/>
                </a:solidFill>
              </a:rPr>
              <a:t>A second method that is commonly used to determine the sequence impedances directly is to employ the concept of geometric mean distances (GMDs). The GMD between phases is defined as</a:t>
            </a:r>
          </a:p>
        </p:txBody>
      </p:sp>
      <p:sp>
        <p:nvSpPr>
          <p:cNvPr id="8" name="Rectangle 7"/>
          <p:cNvSpPr/>
          <p:nvPr/>
        </p:nvSpPr>
        <p:spPr>
          <a:xfrm>
            <a:off x="304800" y="5181600"/>
            <a:ext cx="6553200" cy="400110"/>
          </a:xfrm>
          <a:prstGeom prst="rect">
            <a:avLst/>
          </a:prstGeom>
        </p:spPr>
        <p:txBody>
          <a:bodyPr wrap="square">
            <a:spAutoFit/>
          </a:bodyPr>
          <a:lstStyle/>
          <a:p>
            <a:r>
              <a:rPr lang="en-US" sz="2000" dirty="0">
                <a:solidFill>
                  <a:srgbClr val="000000"/>
                </a:solidFill>
              </a:rPr>
              <a:t>The GMD between phases and neutral is defined as</a:t>
            </a:r>
          </a:p>
        </p:txBody>
      </p:sp>
      <mc:AlternateContent xmlns:mc="http://schemas.openxmlformats.org/markup-compatibility/2006" xmlns:a14="http://schemas.microsoft.com/office/drawing/2010/main">
        <mc:Choice Requires="a14">
          <p:sp>
            <p:nvSpPr>
              <p:cNvPr id="9" name="TextBox 8"/>
              <p:cNvSpPr txBox="1"/>
              <p:nvPr/>
            </p:nvSpPr>
            <p:spPr>
              <a:xfrm>
                <a:off x="2711773" y="2801410"/>
                <a:ext cx="28600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00</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 </m:t>
                      </m:r>
                      <m:r>
                        <m:rPr>
                          <m:sty m:val="p"/>
                        </m:rPr>
                        <a:rPr lang="el-GR" sz="2000" b="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711773" y="2801410"/>
                <a:ext cx="2860078" cy="307777"/>
              </a:xfrm>
              <a:prstGeom prst="rect">
                <a:avLst/>
              </a:prstGeom>
              <a:blipFill>
                <a:blip r:embed="rId2"/>
                <a:stretch>
                  <a:fillRect l="-213" r="-1066"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90800" y="3273623"/>
                <a:ext cx="31706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11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22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𝑠</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𝑚</m:t>
                          </m:r>
                        </m:sub>
                      </m:sSub>
                      <m:r>
                        <a:rPr lang="en-US" sz="2000" b="0" i="1" smtClean="0">
                          <a:latin typeface="Cambria Math" panose="02040503050406030204" pitchFamily="18" charset="0"/>
                        </a:rPr>
                        <m:t>  </m:t>
                      </m:r>
                      <m:r>
                        <m:rPr>
                          <m:sty m:val="p"/>
                        </m:rPr>
                        <a:rPr lang="el-GR" sz="2000" b="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𝑚𝑖𝑙𝑒</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90800" y="3273623"/>
                <a:ext cx="3170676" cy="307777"/>
              </a:xfrm>
              <a:prstGeom prst="rect">
                <a:avLst/>
              </a:prstGeom>
              <a:blipFill>
                <a:blip r:embed="rId3"/>
                <a:stretch>
                  <a:fillRect l="-577" r="-1538"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438400" y="4727989"/>
                <a:ext cx="4012702" cy="377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𝐺𝑀𝐷</m:t>
                          </m:r>
                        </m:e>
                        <m:sub>
                          <m:r>
                            <a:rPr lang="en-US" sz="2000" b="0" i="1" smtClean="0">
                              <a:latin typeface="Cambria Math" panose="02040503050406030204" pitchFamily="18" charset="0"/>
                            </a:rPr>
                            <m:t>𝑖𝑗</m:t>
                          </m:r>
                        </m:sub>
                      </m:sSub>
                      <m:r>
                        <a:rPr lang="en-US" sz="2000" i="1">
                          <a:latin typeface="Cambria Math" panose="02040503050406030204" pitchFamily="18" charset="0"/>
                        </a:rPr>
                        <m:t>=</m:t>
                      </m:r>
                      <m:rad>
                        <m:radPr>
                          <m:ctrlPr>
                            <a:rPr lang="en-US" sz="2000" i="1">
                              <a:latin typeface="Cambria Math" panose="02040503050406030204" pitchFamily="18" charset="0"/>
                            </a:rPr>
                          </m:ctrlPr>
                        </m:radPr>
                        <m:deg>
                          <m:r>
                            <m:rPr>
                              <m:brk m:alnAt="7"/>
                            </m:rPr>
                            <a:rPr lang="en-US" sz="2000" b="0" i="1" smtClean="0">
                              <a:latin typeface="Cambria Math" panose="02040503050406030204" pitchFamily="18" charset="0"/>
                            </a:rPr>
                            <m:t>3</m:t>
                          </m:r>
                        </m:deg>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𝑐𝑎</m:t>
                              </m:r>
                            </m:sub>
                          </m:sSub>
                        </m:e>
                      </m:ra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438400" y="4727989"/>
                <a:ext cx="4012702" cy="377411"/>
              </a:xfrm>
              <a:prstGeom prst="rect">
                <a:avLst/>
              </a:prstGeom>
              <a:blipFill>
                <a:blip r:embed="rId4"/>
                <a:stretch>
                  <a:fillRect l="-912" r="-1672"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38400" y="5638800"/>
                <a:ext cx="4073616" cy="37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𝐺𝑀𝐷</m:t>
                          </m:r>
                        </m:e>
                        <m:sub>
                          <m:r>
                            <a:rPr lang="en-US" sz="2000" b="0" i="1" smtClean="0">
                              <a:latin typeface="Cambria Math" panose="02040503050406030204" pitchFamily="18" charset="0"/>
                            </a:rPr>
                            <m:t>𝑖𝑛</m:t>
                          </m:r>
                        </m:sub>
                      </m:sSub>
                      <m:r>
                        <a:rPr lang="en-US" sz="2000" i="1">
                          <a:latin typeface="Cambria Math" panose="02040503050406030204" pitchFamily="18" charset="0"/>
                        </a:rPr>
                        <m:t>=</m:t>
                      </m:r>
                      <m:rad>
                        <m:radPr>
                          <m:ctrlPr>
                            <a:rPr lang="en-US" sz="2000" i="1">
                              <a:latin typeface="Cambria Math" panose="02040503050406030204" pitchFamily="18" charset="0"/>
                            </a:rPr>
                          </m:ctrlPr>
                        </m:radPr>
                        <m:deg>
                          <m:r>
                            <m:rPr>
                              <m:brk m:alnAt="7"/>
                            </m:rPr>
                            <a:rPr lang="en-US" sz="2000" b="0" i="1" smtClean="0">
                              <a:latin typeface="Cambria Math" panose="02040503050406030204" pitchFamily="18" charset="0"/>
                            </a:rPr>
                            <m:t>3</m:t>
                          </m:r>
                        </m:deg>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𝑎𝑛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𝑏𝑛</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𝑐𝑛</m:t>
                              </m:r>
                            </m:sub>
                          </m:sSub>
                        </m:e>
                      </m:ra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38400" y="5638800"/>
                <a:ext cx="4073616" cy="372731"/>
              </a:xfrm>
              <a:prstGeom prst="rect">
                <a:avLst/>
              </a:prstGeom>
              <a:blipFill>
                <a:blip r:embed="rId5"/>
                <a:stretch>
                  <a:fillRect l="-1347" r="-2096"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13961" y="818860"/>
                <a:ext cx="4914487" cy="876650"/>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r>
                                    <a:rPr lang="en-US" sz="2000" b="0" i="1" smtClean="0">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22</m:t>
                                  </m:r>
                                </m:sub>
                              </m:sSub>
                            </m:e>
                          </m:mr>
                        </m:m>
                      </m:e>
                    </m:d>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13961" y="818860"/>
                <a:ext cx="4914487" cy="876650"/>
              </a:xfrm>
              <a:prstGeom prst="rect">
                <a:avLst/>
              </a:prstGeom>
              <a:blipFill>
                <a:blip r:embed="rId6"/>
                <a:stretch>
                  <a:fillRect/>
                </a:stretch>
              </a:blipFill>
            </p:spPr>
            <p:txBody>
              <a:bodyPr/>
              <a:lstStyle/>
              <a:p>
                <a:r>
                  <a:rPr lang="en-US">
                    <a:noFill/>
                  </a:rPr>
                  <a:t> </a:t>
                </a:r>
              </a:p>
            </p:txBody>
          </p:sp>
        </mc:Fallback>
      </mc:AlternateContent>
      <p:sp>
        <p:nvSpPr>
          <p:cNvPr id="14" name="TextBox 13"/>
          <p:cNvSpPr txBox="1"/>
          <p:nvPr/>
        </p:nvSpPr>
        <p:spPr>
          <a:xfrm>
            <a:off x="7835460" y="2670259"/>
            <a:ext cx="559769" cy="369332"/>
          </a:xfrm>
          <a:prstGeom prst="rect">
            <a:avLst/>
          </a:prstGeom>
          <a:noFill/>
        </p:spPr>
        <p:txBody>
          <a:bodyPr wrap="none" rtlCol="0">
            <a:spAutoFit/>
          </a:bodyPr>
          <a:lstStyle/>
          <a:p>
            <a:r>
              <a:rPr lang="en-US" dirty="0"/>
              <a:t>(60)</a:t>
            </a:r>
          </a:p>
        </p:txBody>
      </p:sp>
      <p:sp>
        <p:nvSpPr>
          <p:cNvPr id="15" name="TextBox 14"/>
          <p:cNvSpPr txBox="1"/>
          <p:nvPr/>
        </p:nvSpPr>
        <p:spPr>
          <a:xfrm>
            <a:off x="7848599" y="3163929"/>
            <a:ext cx="559769" cy="369332"/>
          </a:xfrm>
          <a:prstGeom prst="rect">
            <a:avLst/>
          </a:prstGeom>
          <a:noFill/>
        </p:spPr>
        <p:txBody>
          <a:bodyPr wrap="none" rtlCol="0">
            <a:spAutoFit/>
          </a:bodyPr>
          <a:lstStyle/>
          <a:p>
            <a:r>
              <a:rPr lang="en-US" dirty="0"/>
              <a:t>(61)</a:t>
            </a:r>
          </a:p>
        </p:txBody>
      </p:sp>
      <p:sp>
        <p:nvSpPr>
          <p:cNvPr id="16" name="TextBox 15"/>
          <p:cNvSpPr txBox="1"/>
          <p:nvPr/>
        </p:nvSpPr>
        <p:spPr>
          <a:xfrm>
            <a:off x="7848600" y="818860"/>
            <a:ext cx="559769" cy="369332"/>
          </a:xfrm>
          <a:prstGeom prst="rect">
            <a:avLst/>
          </a:prstGeom>
          <a:noFill/>
        </p:spPr>
        <p:txBody>
          <a:bodyPr wrap="none" rtlCol="0">
            <a:spAutoFit/>
          </a:bodyPr>
          <a:lstStyle/>
          <a:p>
            <a:r>
              <a:rPr lang="en-US" dirty="0"/>
              <a:t>(55)</a:t>
            </a:r>
          </a:p>
        </p:txBody>
      </p:sp>
      <p:sp>
        <p:nvSpPr>
          <p:cNvPr id="17" name="TextBox 16"/>
          <p:cNvSpPr txBox="1"/>
          <p:nvPr/>
        </p:nvSpPr>
        <p:spPr>
          <a:xfrm>
            <a:off x="7856837" y="4622647"/>
            <a:ext cx="559769" cy="369332"/>
          </a:xfrm>
          <a:prstGeom prst="rect">
            <a:avLst/>
          </a:prstGeom>
          <a:noFill/>
        </p:spPr>
        <p:txBody>
          <a:bodyPr wrap="none" rtlCol="0">
            <a:spAutoFit/>
          </a:bodyPr>
          <a:lstStyle/>
          <a:p>
            <a:r>
              <a:rPr lang="en-US" dirty="0"/>
              <a:t>(62)</a:t>
            </a:r>
          </a:p>
        </p:txBody>
      </p:sp>
      <p:sp>
        <p:nvSpPr>
          <p:cNvPr id="18" name="TextBox 17"/>
          <p:cNvSpPr txBox="1"/>
          <p:nvPr/>
        </p:nvSpPr>
        <p:spPr>
          <a:xfrm>
            <a:off x="7856837" y="5479832"/>
            <a:ext cx="559769" cy="369332"/>
          </a:xfrm>
          <a:prstGeom prst="rect">
            <a:avLst/>
          </a:prstGeom>
          <a:noFill/>
        </p:spPr>
        <p:txBody>
          <a:bodyPr wrap="none" rtlCol="0">
            <a:spAutoFit/>
          </a:bodyPr>
          <a:lstStyle/>
          <a:p>
            <a:r>
              <a:rPr lang="en-US" dirty="0"/>
              <a:t>(63)</a:t>
            </a:r>
          </a:p>
        </p:txBody>
      </p:sp>
    </p:spTree>
    <p:extLst>
      <p:ext uri="{BB962C8B-B14F-4D97-AF65-F5344CB8AC3E}">
        <p14:creationId xmlns:p14="http://schemas.microsoft.com/office/powerpoint/2010/main" val="1949370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2286000"/>
            <a:ext cx="8458200" cy="769441"/>
          </a:xfrm>
          <a:prstGeom prst="rect">
            <a:avLst/>
          </a:prstGeom>
        </p:spPr>
        <p:txBody>
          <a:bodyPr wrap="square">
            <a:spAutoFit/>
          </a:bodyPr>
          <a:lstStyle/>
          <a:p>
            <a:r>
              <a:rPr lang="en-US" sz="2200" dirty="0">
                <a:solidFill>
                  <a:srgbClr val="000000"/>
                </a:solidFill>
              </a:rPr>
              <a:t>The GMDs as defined earlier are used in Equations (30) and (31) to determine the various self- and mutual impedances of the line resulting in</a:t>
            </a:r>
          </a:p>
        </p:txBody>
      </p:sp>
      <p:sp>
        <p:nvSpPr>
          <p:cNvPr id="7" name="Rectangle 6"/>
          <p:cNvSpPr/>
          <p:nvPr/>
        </p:nvSpPr>
        <p:spPr>
          <a:xfrm>
            <a:off x="228600" y="4724400"/>
            <a:ext cx="8610600" cy="1107996"/>
          </a:xfrm>
          <a:prstGeom prst="rect">
            <a:avLst/>
          </a:prstGeom>
        </p:spPr>
        <p:txBody>
          <a:bodyPr wrap="square">
            <a:spAutoFit/>
          </a:bodyPr>
          <a:lstStyle/>
          <a:p>
            <a:r>
              <a:rPr lang="en-US" sz="2200" dirty="0">
                <a:solidFill>
                  <a:srgbClr val="000000"/>
                </a:solidFill>
              </a:rPr>
              <a:t>Equations (64) through (67) will define a matrix of order </a:t>
            </a:r>
            <a:r>
              <a:rPr lang="en-US" sz="2200" i="1" dirty="0" err="1">
                <a:solidFill>
                  <a:srgbClr val="000000"/>
                </a:solidFill>
              </a:rPr>
              <a:t>ncond</a:t>
            </a:r>
            <a:r>
              <a:rPr lang="en-US" sz="2200" i="1" dirty="0">
                <a:solidFill>
                  <a:srgbClr val="000000"/>
                </a:solidFill>
              </a:rPr>
              <a:t> × </a:t>
            </a:r>
            <a:r>
              <a:rPr lang="en-US" sz="2200" i="1" dirty="0" err="1">
                <a:solidFill>
                  <a:srgbClr val="000000"/>
                </a:solidFill>
              </a:rPr>
              <a:t>ncond</a:t>
            </a:r>
            <a:r>
              <a:rPr lang="en-US" sz="2200" dirty="0">
                <a:solidFill>
                  <a:srgbClr val="000000"/>
                </a:solidFill>
              </a:rPr>
              <a:t>, where </a:t>
            </a:r>
            <a:r>
              <a:rPr lang="en-US" sz="2200" i="1" dirty="0" err="1">
                <a:solidFill>
                  <a:srgbClr val="000000"/>
                </a:solidFill>
              </a:rPr>
              <a:t>ncond</a:t>
            </a:r>
            <a:r>
              <a:rPr lang="en-US" sz="2200" dirty="0">
                <a:solidFill>
                  <a:srgbClr val="000000"/>
                </a:solidFill>
              </a:rPr>
              <a:t> is the number of conductors (phases plus neutrals) in the line segment.</a:t>
            </a:r>
            <a:endParaRPr lang="en-US" sz="2200" dirty="0"/>
          </a:p>
        </p:txBody>
      </p:sp>
      <mc:AlternateContent xmlns:mc="http://schemas.openxmlformats.org/markup-compatibility/2006" xmlns:a14="http://schemas.microsoft.com/office/drawing/2010/main">
        <mc:Choice Requires="a14">
          <p:sp>
            <p:nvSpPr>
              <p:cNvPr id="8" name="TextBox 7"/>
              <p:cNvSpPr txBox="1"/>
              <p:nvPr/>
            </p:nvSpPr>
            <p:spPr>
              <a:xfrm>
                <a:off x="1447800" y="1143000"/>
                <a:ext cx="5581849" cy="428835"/>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𝑖𝑖</m:t>
                            </m:r>
                          </m:sub>
                        </m:sSub>
                      </m:e>
                    </m:acc>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+0.09530</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i="1">
                                    <a:latin typeface="Cambria Math" panose="02040503050406030204" pitchFamily="18" charset="0"/>
                                    <a:ea typeface="Cambria Math" panose="02040503050406030204" pitchFamily="18" charset="0"/>
                                  </a:rPr>
                                  <m:t>𝑖</m:t>
                                </m:r>
                              </m:sub>
                            </m:sSub>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1447800" y="1143000"/>
                <a:ext cx="5581849" cy="428835"/>
              </a:xfrm>
              <a:prstGeom prst="rect">
                <a:avLst/>
              </a:prstGeom>
              <a:blipFill>
                <a:blip r:embed="rId2"/>
                <a:stretch>
                  <a:fillRect l="-1421" t="-5714" r="-656"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58916" y="1619991"/>
                <a:ext cx="5091394"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r>
                        <a:rPr lang="en-US" sz="1800" b="0" i="1" smtClean="0">
                          <a:latin typeface="Cambria Math" panose="02040503050406030204" pitchFamily="18" charset="0"/>
                        </a:rPr>
                        <m:t>=</m:t>
                      </m:r>
                      <m:r>
                        <a:rPr lang="en-US" sz="1800" i="1">
                          <a:latin typeface="Cambria Math" panose="02040503050406030204" pitchFamily="18" charset="0"/>
                        </a:rPr>
                        <m:t>0.09530+</m:t>
                      </m:r>
                      <m:r>
                        <a:rPr lang="en-US" sz="1800" i="1">
                          <a:latin typeface="Cambria Math" panose="02040503050406030204" pitchFamily="18" charset="0"/>
                        </a:rPr>
                        <m:t>𝑗</m:t>
                      </m:r>
                      <m:r>
                        <a:rPr lang="en-US" sz="1800" i="1">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den>
                          </m:f>
                        </m:e>
                      </m:func>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7.93402</m:t>
                      </m:r>
                      <m:r>
                        <m:rPr>
                          <m:nor/>
                        </m:rPr>
                        <a:rPr lang="en-US" sz="1800" dirty="0"/>
                        <m:t>)</m:t>
                      </m:r>
                      <m:r>
                        <a:rPr lang="en-US" sz="1800" b="0" i="1" dirty="0" smtClean="0">
                          <a:latin typeface="Cambria Math" panose="02040503050406030204" pitchFamily="18" charset="0"/>
                        </a:rPr>
                        <m:t>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1658916" y="1619991"/>
                <a:ext cx="5091394" cy="5985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84211" y="3012989"/>
                <a:ext cx="4959371" cy="381130"/>
              </a:xfrm>
              <a:prstGeom prst="rect">
                <a:avLst/>
              </a:prstGeom>
              <a:noFill/>
            </p:spPr>
            <p:txBody>
              <a:bodyPr wrap="none" lIns="0" tIns="0" rIns="0" bIns="0" rtlCol="0">
                <a:spAutoFit/>
              </a:bodyPr>
              <a:lstStyle/>
              <a:p>
                <a14:m>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𝑖𝑖</m:t>
                            </m:r>
                          </m:sub>
                        </m:sSub>
                      </m:e>
                    </m:acc>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+0.09530</m:t>
                    </m:r>
                    <m:r>
                      <a:rPr lang="en-US" sz="1600" i="1">
                        <a:latin typeface="Cambria Math" panose="02040503050406030204" pitchFamily="18" charset="0"/>
                      </a:rPr>
                      <m:t>+</m:t>
                    </m:r>
                    <m:r>
                      <a:rPr lang="en-US" sz="1600" b="0" i="1" smtClean="0">
                        <a:latin typeface="Cambria Math" panose="02040503050406030204" pitchFamily="18" charset="0"/>
                      </a:rPr>
                      <m:t>𝑗</m:t>
                    </m:r>
                    <m:r>
                      <a:rPr lang="en-US" sz="1600" b="0" i="1" smtClean="0">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𝐺𝑀𝑅</m:t>
                                </m:r>
                              </m:e>
                              <m:sub>
                                <m:r>
                                  <a:rPr lang="en-US" sz="1600" i="1">
                                    <a:latin typeface="Cambria Math" panose="02040503050406030204" pitchFamily="18" charset="0"/>
                                    <a:ea typeface="Cambria Math" panose="02040503050406030204" pitchFamily="18" charset="0"/>
                                  </a:rPr>
                                  <m:t>𝑖</m:t>
                                </m:r>
                              </m:sub>
                            </m:sSub>
                          </m:den>
                        </m:f>
                      </m:e>
                    </m:func>
                    <m:r>
                      <a:rPr lang="en-US" sz="1600" b="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rPr>
                      <m:t>7</m:t>
                    </m:r>
                    <m:r>
                      <a:rPr lang="en-US" sz="1600" b="0" i="1" smtClean="0">
                        <a:latin typeface="Cambria Math" panose="02040503050406030204" pitchFamily="18" charset="0"/>
                      </a:rPr>
                      <m:t>.93402</m:t>
                    </m:r>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84211" y="3012989"/>
                <a:ext cx="4959371" cy="381130"/>
              </a:xfrm>
              <a:prstGeom prst="rect">
                <a:avLst/>
              </a:prstGeom>
              <a:blipFill>
                <a:blip r:embed="rId4"/>
                <a:stretch>
                  <a:fillRect l="-1353" t="-3175" r="-49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15742" y="3429000"/>
                <a:ext cx="5114542" cy="379463"/>
              </a:xfrm>
              <a:prstGeom prst="rect">
                <a:avLst/>
              </a:prstGeom>
              <a:noFill/>
            </p:spPr>
            <p:txBody>
              <a:bodyPr wrap="none" lIns="0" tIns="0" rIns="0" bIns="0" rtlCol="0">
                <a:spAutoFit/>
              </a:bodyPr>
              <a:lstStyle/>
              <a:p>
                <a14:m>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𝑛𝑛</m:t>
                            </m:r>
                          </m:sub>
                        </m:sSub>
                      </m:e>
                    </m:acc>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+0.09530</m:t>
                    </m:r>
                    <m:r>
                      <a:rPr lang="en-US" sz="1600" i="1">
                        <a:latin typeface="Cambria Math" panose="02040503050406030204" pitchFamily="18" charset="0"/>
                      </a:rPr>
                      <m:t>+</m:t>
                    </m:r>
                    <m:r>
                      <a:rPr lang="en-US" sz="1600" b="0" i="1" smtClean="0">
                        <a:latin typeface="Cambria Math" panose="02040503050406030204" pitchFamily="18" charset="0"/>
                      </a:rPr>
                      <m:t>𝑗</m:t>
                    </m:r>
                    <m:r>
                      <a:rPr lang="en-US" sz="1600" b="0" i="1" smtClean="0">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𝐺𝑀𝑅</m:t>
                                </m:r>
                              </m:e>
                              <m:sub>
                                <m:r>
                                  <a:rPr lang="en-US" sz="1600" b="0" i="1" smtClean="0">
                                    <a:latin typeface="Cambria Math" panose="02040503050406030204" pitchFamily="18" charset="0"/>
                                    <a:ea typeface="Cambria Math" panose="02040503050406030204" pitchFamily="18" charset="0"/>
                                  </a:rPr>
                                  <m:t>𝑛</m:t>
                                </m:r>
                              </m:sub>
                            </m:sSub>
                          </m:den>
                        </m:f>
                      </m:e>
                    </m:func>
                    <m:r>
                      <a:rPr lang="en-US" sz="1600" b="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rPr>
                      <m:t>7</m:t>
                    </m:r>
                    <m:r>
                      <a:rPr lang="en-US" sz="1600" b="0" i="1" smtClean="0">
                        <a:latin typeface="Cambria Math" panose="02040503050406030204" pitchFamily="18" charset="0"/>
                      </a:rPr>
                      <m:t>.93402</m:t>
                    </m:r>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615742" y="3429000"/>
                <a:ext cx="5114542" cy="379463"/>
              </a:xfrm>
              <a:prstGeom prst="rect">
                <a:avLst/>
              </a:prstGeom>
              <a:blipFill>
                <a:blip r:embed="rId5"/>
                <a:stretch>
                  <a:fillRect l="-954" t="-4839" r="-477"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00582" y="3810000"/>
                <a:ext cx="4478214" cy="532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𝑗</m:t>
                              </m:r>
                            </m:sub>
                          </m:sSub>
                        </m:e>
                      </m:acc>
                      <m:r>
                        <a:rPr lang="en-US" sz="1600" b="0" i="1" smtClean="0">
                          <a:latin typeface="Cambria Math" panose="02040503050406030204" pitchFamily="18" charset="0"/>
                        </a:rPr>
                        <m:t>=</m:t>
                      </m:r>
                      <m:r>
                        <a:rPr lang="en-US" sz="1600" i="1">
                          <a:latin typeface="Cambria Math" panose="02040503050406030204" pitchFamily="18" charset="0"/>
                        </a:rPr>
                        <m:t>0.09530+</m:t>
                      </m:r>
                      <m:r>
                        <a:rPr lang="en-US" sz="1600" i="1">
                          <a:latin typeface="Cambria Math" panose="02040503050406030204" pitchFamily="18" charset="0"/>
                        </a:rPr>
                        <m:t>𝑗</m:t>
                      </m:r>
                      <m:r>
                        <a:rPr lang="en-US" sz="1600" i="1">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𝑗</m:t>
                                  </m:r>
                                </m:sub>
                              </m:sSub>
                            </m:den>
                          </m:f>
                        </m:e>
                      </m:func>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rPr>
                        <m:t>7.93402</m:t>
                      </m:r>
                      <m:r>
                        <m:rPr>
                          <m:nor/>
                        </m:rPr>
                        <a:rPr lang="en-US" sz="1600" dirty="0"/>
                        <m:t>)</m:t>
                      </m:r>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m:oMathPara>
                </a14:m>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00582" y="3810000"/>
                <a:ext cx="4478214" cy="53206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61168" y="4296423"/>
                <a:ext cx="4527585" cy="504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𝑛</m:t>
                              </m:r>
                            </m:sub>
                          </m:sSub>
                        </m:e>
                      </m:acc>
                      <m:r>
                        <a:rPr lang="en-US" sz="1600" b="0" i="1" smtClean="0">
                          <a:latin typeface="Cambria Math" panose="02040503050406030204" pitchFamily="18" charset="0"/>
                        </a:rPr>
                        <m:t>=</m:t>
                      </m:r>
                      <m:r>
                        <a:rPr lang="en-US" sz="1600" i="1">
                          <a:latin typeface="Cambria Math" panose="02040503050406030204" pitchFamily="18" charset="0"/>
                        </a:rPr>
                        <m:t>0.09530+</m:t>
                      </m:r>
                      <m:r>
                        <a:rPr lang="en-US" sz="1600" i="1">
                          <a:latin typeface="Cambria Math" panose="02040503050406030204" pitchFamily="18" charset="0"/>
                        </a:rPr>
                        <m:t>𝑗</m:t>
                      </m:r>
                      <m:r>
                        <a:rPr lang="en-US" sz="1600" i="1">
                          <a:latin typeface="Cambria Math" panose="02040503050406030204" pitchFamily="18" charset="0"/>
                        </a:rPr>
                        <m:t>0.12134(</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ln</m:t>
                          </m:r>
                        </m:fName>
                        <m:e>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b="0" i="1" smtClean="0">
                                      <a:latin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𝑛</m:t>
                                  </m:r>
                                </m:sub>
                              </m:sSub>
                            </m:den>
                          </m:f>
                        </m:e>
                      </m:func>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rPr>
                        <m:t>7.93402</m:t>
                      </m:r>
                      <m:r>
                        <m:rPr>
                          <m:nor/>
                        </m:rPr>
                        <a:rPr lang="en-US" sz="1600" dirty="0"/>
                        <m:t>)</m:t>
                      </m:r>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61168" y="4296423"/>
                <a:ext cx="4527585" cy="504177"/>
              </a:xfrm>
              <a:prstGeom prst="rect">
                <a:avLst/>
              </a:prstGeom>
              <a:blipFill>
                <a:blip r:embed="rId7"/>
                <a:stretch>
                  <a:fillRect/>
                </a:stretch>
              </a:blipFill>
            </p:spPr>
            <p:txBody>
              <a:bodyPr/>
              <a:lstStyle/>
              <a:p>
                <a:r>
                  <a:rPr lang="en-US">
                    <a:noFill/>
                  </a:rPr>
                  <a:t> </a:t>
                </a:r>
              </a:p>
            </p:txBody>
          </p:sp>
        </mc:Fallback>
      </mc:AlternateContent>
      <p:sp>
        <p:nvSpPr>
          <p:cNvPr id="14" name="TextBox 13"/>
          <p:cNvSpPr txBox="1"/>
          <p:nvPr/>
        </p:nvSpPr>
        <p:spPr>
          <a:xfrm>
            <a:off x="7508643" y="1110734"/>
            <a:ext cx="559769" cy="369332"/>
          </a:xfrm>
          <a:prstGeom prst="rect">
            <a:avLst/>
          </a:prstGeom>
          <a:noFill/>
        </p:spPr>
        <p:txBody>
          <a:bodyPr wrap="none" rtlCol="0">
            <a:spAutoFit/>
          </a:bodyPr>
          <a:lstStyle/>
          <a:p>
            <a:r>
              <a:rPr lang="en-US" dirty="0"/>
              <a:t>(30)</a:t>
            </a:r>
          </a:p>
        </p:txBody>
      </p:sp>
      <p:sp>
        <p:nvSpPr>
          <p:cNvPr id="15" name="TextBox 14"/>
          <p:cNvSpPr txBox="1"/>
          <p:nvPr/>
        </p:nvSpPr>
        <p:spPr>
          <a:xfrm>
            <a:off x="7508643" y="1611616"/>
            <a:ext cx="559769" cy="369332"/>
          </a:xfrm>
          <a:prstGeom prst="rect">
            <a:avLst/>
          </a:prstGeom>
          <a:noFill/>
        </p:spPr>
        <p:txBody>
          <a:bodyPr wrap="none" rtlCol="0">
            <a:spAutoFit/>
          </a:bodyPr>
          <a:lstStyle/>
          <a:p>
            <a:r>
              <a:rPr lang="en-US" dirty="0"/>
              <a:t>(31)</a:t>
            </a:r>
          </a:p>
        </p:txBody>
      </p:sp>
      <p:sp>
        <p:nvSpPr>
          <p:cNvPr id="16" name="TextBox 15"/>
          <p:cNvSpPr txBox="1"/>
          <p:nvPr/>
        </p:nvSpPr>
        <p:spPr>
          <a:xfrm>
            <a:off x="7542802" y="3021091"/>
            <a:ext cx="559769" cy="369332"/>
          </a:xfrm>
          <a:prstGeom prst="rect">
            <a:avLst/>
          </a:prstGeom>
          <a:noFill/>
        </p:spPr>
        <p:txBody>
          <a:bodyPr wrap="none" rtlCol="0">
            <a:spAutoFit/>
          </a:bodyPr>
          <a:lstStyle/>
          <a:p>
            <a:r>
              <a:rPr lang="en-US" dirty="0"/>
              <a:t>(64)</a:t>
            </a:r>
          </a:p>
        </p:txBody>
      </p:sp>
      <p:sp>
        <p:nvSpPr>
          <p:cNvPr id="17" name="TextBox 16"/>
          <p:cNvSpPr txBox="1"/>
          <p:nvPr/>
        </p:nvSpPr>
        <p:spPr>
          <a:xfrm>
            <a:off x="7574333" y="3429000"/>
            <a:ext cx="559769" cy="369332"/>
          </a:xfrm>
          <a:prstGeom prst="rect">
            <a:avLst/>
          </a:prstGeom>
          <a:noFill/>
        </p:spPr>
        <p:txBody>
          <a:bodyPr wrap="none" rtlCol="0">
            <a:spAutoFit/>
          </a:bodyPr>
          <a:lstStyle/>
          <a:p>
            <a:r>
              <a:rPr lang="en-US" dirty="0"/>
              <a:t>(65)</a:t>
            </a:r>
          </a:p>
        </p:txBody>
      </p:sp>
      <p:sp>
        <p:nvSpPr>
          <p:cNvPr id="18" name="TextBox 17"/>
          <p:cNvSpPr txBox="1"/>
          <p:nvPr/>
        </p:nvSpPr>
        <p:spPr>
          <a:xfrm>
            <a:off x="7548057" y="3886200"/>
            <a:ext cx="559769" cy="369332"/>
          </a:xfrm>
          <a:prstGeom prst="rect">
            <a:avLst/>
          </a:prstGeom>
          <a:noFill/>
        </p:spPr>
        <p:txBody>
          <a:bodyPr wrap="none" rtlCol="0">
            <a:spAutoFit/>
          </a:bodyPr>
          <a:lstStyle/>
          <a:p>
            <a:r>
              <a:rPr lang="en-US" dirty="0"/>
              <a:t>(66)</a:t>
            </a:r>
          </a:p>
        </p:txBody>
      </p:sp>
      <p:sp>
        <p:nvSpPr>
          <p:cNvPr id="19" name="TextBox 18"/>
          <p:cNvSpPr txBox="1"/>
          <p:nvPr/>
        </p:nvSpPr>
        <p:spPr>
          <a:xfrm>
            <a:off x="7545430" y="4343400"/>
            <a:ext cx="559769" cy="369332"/>
          </a:xfrm>
          <a:prstGeom prst="rect">
            <a:avLst/>
          </a:prstGeom>
          <a:noFill/>
        </p:spPr>
        <p:txBody>
          <a:bodyPr wrap="none" rtlCol="0">
            <a:spAutoFit/>
          </a:bodyPr>
          <a:lstStyle/>
          <a:p>
            <a:r>
              <a:rPr lang="en-US" dirty="0"/>
              <a:t>(67)</a:t>
            </a:r>
          </a:p>
        </p:txBody>
      </p:sp>
    </p:spTree>
    <p:extLst>
      <p:ext uri="{BB962C8B-B14F-4D97-AF65-F5344CB8AC3E}">
        <p14:creationId xmlns:p14="http://schemas.microsoft.com/office/powerpoint/2010/main" val="819300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Sequence Impedances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905000"/>
            <a:ext cx="8534400" cy="1107996"/>
          </a:xfrm>
          <a:prstGeom prst="rect">
            <a:avLst/>
          </a:prstGeom>
        </p:spPr>
        <p:txBody>
          <a:bodyPr wrap="square">
            <a:spAutoFit/>
          </a:bodyPr>
          <a:lstStyle/>
          <a:p>
            <a:pPr algn="just"/>
            <a:r>
              <a:rPr lang="en-US" sz="2200" dirty="0">
                <a:solidFill>
                  <a:srgbClr val="000000"/>
                </a:solidFill>
              </a:rPr>
              <a:t>Application of the Kron reduction (Equation (42)) and the sequence impedance transformation (Equation (55)) lead to the following expressions for the zero, positive, and negative sequence impedances:</a:t>
            </a:r>
          </a:p>
        </p:txBody>
      </p:sp>
      <p:sp>
        <p:nvSpPr>
          <p:cNvPr id="7" name="Rectangle 6"/>
          <p:cNvSpPr/>
          <p:nvPr/>
        </p:nvSpPr>
        <p:spPr>
          <a:xfrm>
            <a:off x="381000" y="4495800"/>
            <a:ext cx="8534400" cy="1107996"/>
          </a:xfrm>
          <a:prstGeom prst="rect">
            <a:avLst/>
          </a:prstGeom>
        </p:spPr>
        <p:txBody>
          <a:bodyPr wrap="square">
            <a:spAutoFit/>
          </a:bodyPr>
          <a:lstStyle/>
          <a:p>
            <a:pPr algn="just"/>
            <a:r>
              <a:rPr lang="en-US" sz="2200" dirty="0">
                <a:solidFill>
                  <a:srgbClr val="000000"/>
                </a:solidFill>
              </a:rPr>
              <a:t>Equations (68) and (69) are recognized as the standard equations for the calculation of the line impedances when a balanced three-phase system and transposition are assumed.</a:t>
            </a:r>
          </a:p>
        </p:txBody>
      </p:sp>
      <mc:AlternateContent xmlns:mc="http://schemas.openxmlformats.org/markup-compatibility/2006" xmlns:a14="http://schemas.microsoft.com/office/drawing/2010/main">
        <mc:Choice Requires="a14">
          <p:sp>
            <p:nvSpPr>
              <p:cNvPr id="8" name="TextBox 7"/>
              <p:cNvSpPr txBox="1"/>
              <p:nvPr/>
            </p:nvSpPr>
            <p:spPr>
              <a:xfrm>
                <a:off x="2438400" y="838200"/>
                <a:ext cx="3303276" cy="283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𝑧</m:t>
                              </m:r>
                            </m:e>
                            <m:sub>
                              <m:r>
                                <a:rPr lang="en-US" sz="1600" b="0" i="1" smtClean="0">
                                  <a:latin typeface="Cambria Math" panose="02040503050406030204" pitchFamily="18" charset="0"/>
                                </a:rPr>
                                <m:t>𝑎𝑏𝑐</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𝑖𝑗</m:t>
                                  </m:r>
                                </m:sub>
                              </m:sSub>
                            </m:e>
                          </m:acc>
                        </m:e>
                      </m:d>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𝑛</m:t>
                                      </m:r>
                                    </m:sub>
                                  </m:sSub>
                                </m:e>
                              </m:acc>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𝑛</m:t>
                                      </m:r>
                                      <m:r>
                                        <a:rPr lang="en-US" sz="1600" b="0" i="1" smtClean="0">
                                          <a:latin typeface="Cambria Math" panose="02040503050406030204" pitchFamily="18" charset="0"/>
                                        </a:rPr>
                                        <m:t>𝑛</m:t>
                                      </m:r>
                                    </m:sub>
                                  </m:sSub>
                                </m:e>
                              </m:acc>
                            </m:e>
                          </m:d>
                        </m:e>
                        <m:sup>
                          <m:r>
                            <a:rPr lang="en-US" sz="1600" b="0" i="1" smtClean="0">
                              <a:latin typeface="Cambria Math" panose="02040503050406030204" pitchFamily="18" charset="0"/>
                            </a:rPr>
                            <m:t>−1</m:t>
                          </m:r>
                        </m:sup>
                      </m:sSup>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𝑛𝑗</m:t>
                                  </m:r>
                                </m:sub>
                              </m:sSub>
                            </m:e>
                          </m:acc>
                        </m:e>
                      </m:d>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2438400" y="838200"/>
                <a:ext cx="3303276" cy="283667"/>
              </a:xfrm>
              <a:prstGeom prst="rect">
                <a:avLst/>
              </a:prstGeom>
              <a:blipFill>
                <a:blip r:embed="rId2"/>
                <a:stretch>
                  <a:fillRect t="-8696" r="-15314"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38400" y="3155205"/>
                <a:ext cx="3836115" cy="654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00</m:t>
                          </m:r>
                        </m:sub>
                      </m:sSub>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𝑖𝑖</m:t>
                              </m:r>
                            </m:sub>
                          </m:sSub>
                        </m:e>
                      </m:acc>
                      <m:r>
                        <a:rPr lang="en-US" sz="1800" b="0" i="1" smtClean="0">
                          <a:latin typeface="Cambria Math" panose="02040503050406030204" pitchFamily="18" charset="0"/>
                        </a:rPr>
                        <m:t>+2∗</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𝑗</m:t>
                              </m:r>
                            </m:sub>
                          </m:sSub>
                        </m:e>
                      </m:acc>
                      <m:r>
                        <a:rPr lang="en-US" sz="1800" b="0" i="1" smtClean="0">
                          <a:latin typeface="Cambria Math" panose="02040503050406030204" pitchFamily="18" charset="0"/>
                        </a:rPr>
                        <m:t>−3∗</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𝑛</m:t>
                                          </m:r>
                                        </m:sub>
                                      </m:sSub>
                                    </m:e>
                                  </m:acc>
                                </m:e>
                                <m:sup>
                                  <m:r>
                                    <a:rPr lang="en-US" sz="1800" b="0" i="1" smtClean="0">
                                      <a:latin typeface="Cambria Math" panose="02040503050406030204" pitchFamily="18" charset="0"/>
                                    </a:rPr>
                                    <m:t>2</m:t>
                                  </m:r>
                                </m:sup>
                              </m:sSup>
                            </m:num>
                            <m:den>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den>
                          </m:f>
                        </m:e>
                      </m:d>
                      <m:r>
                        <m:rPr>
                          <m:sty m:val="p"/>
                        </m:rPr>
                        <a:rPr lang="el-GR" sz="1800" b="0" i="1" smtClean="0">
                          <a:latin typeface="Cambria Math" panose="02040503050406030204" pitchFamily="18" charset="0"/>
                          <a:ea typeface="Cambria Math" panose="02040503050406030204" pitchFamily="18" charset="0"/>
                        </a:rPr>
                        <m:t>Ω</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𝑚𝑖𝑙𝑒</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438400" y="3155205"/>
                <a:ext cx="3836115" cy="6547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62200" y="3886200"/>
                <a:ext cx="4304640" cy="5733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11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22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𝐷</m:t>
                                  </m:r>
                                </m:e>
                                <m:sub>
                                  <m:r>
                                    <a:rPr lang="en-US" sz="1800" i="1">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𝑗</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i="1">
                                      <a:latin typeface="Cambria Math" panose="02040503050406030204" pitchFamily="18" charset="0"/>
                                      <a:ea typeface="Cambria Math" panose="02040503050406030204" pitchFamily="18" charset="0"/>
                                    </a:rPr>
                                    <m:t>𝑖</m:t>
                                  </m:r>
                                </m:sub>
                              </m:sSub>
                            </m:den>
                          </m:f>
                        </m:e>
                      </m:func>
                      <m:r>
                        <m:rPr>
                          <m:nor/>
                        </m:rPr>
                        <a:rPr lang="en-US" sz="1800" dirty="0"/>
                        <m:t>)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2200" y="3886200"/>
                <a:ext cx="4304640" cy="5733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48174" y="1192138"/>
                <a:ext cx="4411464" cy="789062"/>
              </a:xfrm>
              <a:prstGeom prst="rect">
                <a:avLst/>
              </a:prstGeom>
              <a:noFill/>
            </p:spPr>
            <p:txBody>
              <a:bodyPr wrap="none" lIns="0" tIns="0" rIns="0" bIns="0" rtlCol="0">
                <a:spAutoFit/>
              </a:bodyPr>
              <a:lstStyle/>
              <a:p>
                <a14:m>
                  <m:oMath xmlns:m="http://schemas.openxmlformats.org/officeDocument/2006/math">
                    <m:sSup>
                      <m:sSupPr>
                        <m:ctrlPr>
                          <a:rPr lang="en-US" sz="180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012</m:t>
                                </m:r>
                              </m:sub>
                            </m:sSub>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e>
                      <m:sup>
                        <m:r>
                          <a:rPr lang="en-US" sz="1800" b="0" i="1" smtClean="0">
                            <a:latin typeface="Cambria Math" panose="02040503050406030204" pitchFamily="18" charset="0"/>
                          </a:rPr>
                          <m:t>−1</m:t>
                        </m:r>
                      </m:sup>
                    </m:s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𝑎𝑏𝑐</m:t>
                        </m:r>
                      </m:sub>
                    </m:sSub>
                    <m:r>
                      <a:rPr lang="en-US" sz="1800" i="1">
                        <a:latin typeface="Cambria Math" panose="02040503050406030204" pitchFamily="18" charset="0"/>
                      </a:rPr>
                      <m:t>]</m:t>
                    </m:r>
                  </m:oMath>
                </a14:m>
                <a:r>
                  <a:rPr lang="en-US" sz="1800" dirty="0"/>
                  <a:t> </a:t>
                </a:r>
                <a14:m>
                  <m:oMath xmlns:m="http://schemas.openxmlformats.org/officeDocument/2006/math">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𝑠</m:t>
                        </m:r>
                      </m:sub>
                    </m:sSub>
                    <m:r>
                      <a:rPr lang="en-US" sz="1800" i="1">
                        <a:latin typeface="Cambria Math" panose="02040503050406030204" pitchFamily="18" charset="0"/>
                      </a:rPr>
                      <m:t>] </m:t>
                    </m:r>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00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r>
                                    <a:rPr lang="en-US" sz="1800" b="0" i="1" smtClean="0">
                                      <a:latin typeface="Cambria Math" panose="02040503050406030204" pitchFamily="18" charset="0"/>
                                    </a:rPr>
                                    <m:t>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0</m:t>
                                  </m:r>
                                  <m:r>
                                    <a:rPr lang="en-US" sz="1800" b="0" i="1" smtClean="0">
                                      <a:latin typeface="Cambria Math" panose="02040503050406030204" pitchFamily="18" charset="0"/>
                                    </a:rPr>
                                    <m:t>2</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1</m:t>
                                  </m:r>
                                  <m:r>
                                    <a:rPr lang="en-US" sz="1800" i="1">
                                      <a:latin typeface="Cambria Math" panose="02040503050406030204" pitchFamily="18" charset="0"/>
                                    </a:rPr>
                                    <m:t>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11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12</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2</m:t>
                                  </m:r>
                                  <m:r>
                                    <a:rPr lang="en-US" sz="1800" i="1">
                                      <a:latin typeface="Cambria Math" panose="02040503050406030204" pitchFamily="18" charset="0"/>
                                    </a:rPr>
                                    <m:t>0</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21</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22</m:t>
                                  </m:r>
                                </m:sub>
                              </m:sSub>
                            </m:e>
                          </m:mr>
                        </m:m>
                      </m:e>
                    </m:d>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48174" y="1192138"/>
                <a:ext cx="4411464" cy="789062"/>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7685808" y="653534"/>
            <a:ext cx="559769" cy="369332"/>
          </a:xfrm>
          <a:prstGeom prst="rect">
            <a:avLst/>
          </a:prstGeom>
          <a:noFill/>
        </p:spPr>
        <p:txBody>
          <a:bodyPr wrap="none" rtlCol="0">
            <a:spAutoFit/>
          </a:bodyPr>
          <a:lstStyle/>
          <a:p>
            <a:r>
              <a:rPr lang="en-US" dirty="0"/>
              <a:t>(42)</a:t>
            </a:r>
          </a:p>
        </p:txBody>
      </p:sp>
      <p:sp>
        <p:nvSpPr>
          <p:cNvPr id="13" name="TextBox 12"/>
          <p:cNvSpPr txBox="1"/>
          <p:nvPr/>
        </p:nvSpPr>
        <p:spPr>
          <a:xfrm>
            <a:off x="7685807" y="1371600"/>
            <a:ext cx="559769" cy="369332"/>
          </a:xfrm>
          <a:prstGeom prst="rect">
            <a:avLst/>
          </a:prstGeom>
          <a:noFill/>
        </p:spPr>
        <p:txBody>
          <a:bodyPr wrap="none" rtlCol="0">
            <a:spAutoFit/>
          </a:bodyPr>
          <a:lstStyle/>
          <a:p>
            <a:r>
              <a:rPr lang="en-US" dirty="0"/>
              <a:t>(55)</a:t>
            </a:r>
          </a:p>
        </p:txBody>
      </p:sp>
      <p:sp>
        <p:nvSpPr>
          <p:cNvPr id="14" name="TextBox 13"/>
          <p:cNvSpPr txBox="1"/>
          <p:nvPr/>
        </p:nvSpPr>
        <p:spPr>
          <a:xfrm>
            <a:off x="7685806" y="3200400"/>
            <a:ext cx="559769" cy="369332"/>
          </a:xfrm>
          <a:prstGeom prst="rect">
            <a:avLst/>
          </a:prstGeom>
          <a:noFill/>
        </p:spPr>
        <p:txBody>
          <a:bodyPr wrap="none" rtlCol="0">
            <a:spAutoFit/>
          </a:bodyPr>
          <a:lstStyle/>
          <a:p>
            <a:r>
              <a:rPr lang="en-US" dirty="0"/>
              <a:t>(68)</a:t>
            </a:r>
          </a:p>
        </p:txBody>
      </p:sp>
      <p:sp>
        <p:nvSpPr>
          <p:cNvPr id="15" name="TextBox 14"/>
          <p:cNvSpPr txBox="1"/>
          <p:nvPr/>
        </p:nvSpPr>
        <p:spPr>
          <a:xfrm>
            <a:off x="7696200" y="3962400"/>
            <a:ext cx="559769" cy="369332"/>
          </a:xfrm>
          <a:prstGeom prst="rect">
            <a:avLst/>
          </a:prstGeom>
          <a:noFill/>
        </p:spPr>
        <p:txBody>
          <a:bodyPr wrap="none" rtlCol="0">
            <a:spAutoFit/>
          </a:bodyPr>
          <a:lstStyle/>
          <a:p>
            <a:r>
              <a:rPr lang="en-US" dirty="0"/>
              <a:t>(69)</a:t>
            </a:r>
          </a:p>
        </p:txBody>
      </p:sp>
    </p:spTree>
    <p:extLst>
      <p:ext uri="{BB962C8B-B14F-4D97-AF65-F5344CB8AC3E}">
        <p14:creationId xmlns:p14="http://schemas.microsoft.com/office/powerpoint/2010/main" val="3015796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lstStyle/>
          <a:p>
            <a:r>
              <a:rPr lang="en-US" sz="3200" dirty="0"/>
              <a:t>Example 1</a:t>
            </a:r>
          </a:p>
        </p:txBody>
      </p:sp>
      <p:sp>
        <p:nvSpPr>
          <p:cNvPr id="4" name="Slide Number Placeholder 3"/>
          <p:cNvSpPr>
            <a:spLocks noGrp="1"/>
          </p:cNvSpPr>
          <p:nvPr>
            <p:ph type="sldNum" sz="quarter" idx="4"/>
          </p:nvPr>
        </p:nvSpPr>
        <p:spPr/>
        <p:txBody>
          <a:bodyPr/>
          <a:lstStyle/>
          <a:p>
            <a:fld id="{179A9A4E-4C82-4D44-9372-C31BB3818094}" type="slidenum">
              <a:rPr lang="en-US" smtClean="0"/>
              <a:pPr/>
              <a:t>47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14400"/>
            <a:ext cx="8305800" cy="1446550"/>
          </a:xfrm>
          <a:prstGeom prst="rect">
            <a:avLst/>
          </a:prstGeom>
        </p:spPr>
        <p:txBody>
          <a:bodyPr wrap="square">
            <a:spAutoFit/>
          </a:bodyPr>
          <a:lstStyle/>
          <a:p>
            <a:pPr algn="just"/>
            <a:r>
              <a:rPr lang="en-US" sz="2200" dirty="0">
                <a:solidFill>
                  <a:srgbClr val="000000"/>
                </a:solidFill>
              </a:rPr>
              <a:t>An overhead three-phase distribution line is constructed as shown in Fig.7. Determine the phase impedance matrix and the positive and zero sequence of the line. The phase conductors are 336,400 26/7 ACSR (Linnet), and the neutral conductor is 4/0 6/1 ACSR.</a:t>
            </a:r>
          </a:p>
        </p:txBody>
      </p:sp>
      <p:pic>
        <p:nvPicPr>
          <p:cNvPr id="7" name="Picture 6"/>
          <p:cNvPicPr>
            <a:picLocks noChangeAspect="1"/>
          </p:cNvPicPr>
          <p:nvPr/>
        </p:nvPicPr>
        <p:blipFill>
          <a:blip r:embed="rId2"/>
          <a:stretch>
            <a:fillRect/>
          </a:stretch>
        </p:blipFill>
        <p:spPr>
          <a:xfrm>
            <a:off x="2514600" y="2362200"/>
            <a:ext cx="3962400" cy="3461471"/>
          </a:xfrm>
          <a:prstGeom prst="rect">
            <a:avLst/>
          </a:prstGeom>
        </p:spPr>
      </p:pic>
      <p:sp>
        <p:nvSpPr>
          <p:cNvPr id="8" name="TextBox 7"/>
          <p:cNvSpPr txBox="1"/>
          <p:nvPr/>
        </p:nvSpPr>
        <p:spPr>
          <a:xfrm>
            <a:off x="1905000" y="5715000"/>
            <a:ext cx="5374547" cy="369332"/>
          </a:xfrm>
          <a:prstGeom prst="rect">
            <a:avLst/>
          </a:prstGeom>
          <a:noFill/>
        </p:spPr>
        <p:txBody>
          <a:bodyPr wrap="square" rtlCol="0">
            <a:spAutoFit/>
          </a:bodyPr>
          <a:lstStyle/>
          <a:p>
            <a:pPr algn="ctr"/>
            <a:r>
              <a:rPr lang="en-US" sz="1800" dirty="0"/>
              <a:t>Fig.7 Three-phase distribution line spacing</a:t>
            </a:r>
          </a:p>
        </p:txBody>
      </p:sp>
    </p:spTree>
    <p:extLst>
      <p:ext uri="{BB962C8B-B14F-4D97-AF65-F5344CB8AC3E}">
        <p14:creationId xmlns:p14="http://schemas.microsoft.com/office/powerpoint/2010/main" val="2792175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mc:AlternateContent xmlns:mc="http://schemas.openxmlformats.org/markup-compatibility/2006" xmlns:a14="http://schemas.microsoft.com/office/drawing/2010/main">
        <mc:Choice Requires="a14">
          <p:sp>
            <p:nvSpPr>
              <p:cNvPr id="6" name="Rectangle 5"/>
              <p:cNvSpPr/>
              <p:nvPr/>
            </p:nvSpPr>
            <p:spPr>
              <a:xfrm>
                <a:off x="257174" y="914400"/>
                <a:ext cx="8810625" cy="1938992"/>
              </a:xfrm>
              <a:prstGeom prst="rect">
                <a:avLst/>
              </a:prstGeom>
            </p:spPr>
            <p:txBody>
              <a:bodyPr wrap="square">
                <a:spAutoFit/>
              </a:bodyPr>
              <a:lstStyle/>
              <a:p>
                <a:r>
                  <a:rPr lang="en-US" sz="2000" b="1" dirty="0">
                    <a:solidFill>
                      <a:srgbClr val="000000"/>
                    </a:solidFill>
                  </a:rPr>
                  <a:t>Solution</a:t>
                </a:r>
                <a:endParaRPr lang="en-US" sz="2000" dirty="0">
                  <a:solidFill>
                    <a:srgbClr val="000000"/>
                  </a:solidFill>
                </a:endParaRPr>
              </a:p>
              <a:p>
                <a:r>
                  <a:rPr lang="en-US" sz="2000" dirty="0">
                    <a:solidFill>
                      <a:srgbClr val="000000"/>
                    </a:solidFill>
                  </a:rPr>
                  <a:t>From the table of standard conductor data (Appendix A of </a:t>
                </a:r>
                <a:r>
                  <a:rPr lang="en-US" sz="2000" dirty="0" err="1">
                    <a:solidFill>
                      <a:srgbClr val="000000"/>
                    </a:solidFill>
                  </a:rPr>
                  <a:t>Kersting</a:t>
                </a:r>
                <a:r>
                  <a:rPr lang="en-US" sz="2000" dirty="0">
                    <a:solidFill>
                      <a:srgbClr val="000000"/>
                    </a:solidFill>
                  </a:rPr>
                  <a:t> Book), it is found that</a:t>
                </a:r>
              </a:p>
              <a:p>
                <a:endParaRPr lang="en-US" sz="2000" dirty="0">
                  <a:solidFill>
                    <a:srgbClr val="000000"/>
                  </a:solidFill>
                </a:endParaRPr>
              </a:p>
              <a:p>
                <a:r>
                  <a:rPr lang="en-US" sz="2000" dirty="0">
                    <a:solidFill>
                      <a:srgbClr val="000000"/>
                    </a:solidFill>
                  </a:rPr>
                  <a:t>336,400 26/7 ACSR: GMR=0.0244 </a:t>
                </a:r>
                <a:r>
                  <a:rPr lang="en-US" sz="2000" dirty="0" err="1">
                    <a:solidFill>
                      <a:srgbClr val="000000"/>
                    </a:solidFill>
                  </a:rPr>
                  <a:t>ft</a:t>
                </a:r>
                <a:r>
                  <a:rPr lang="en-US" sz="2000" dirty="0">
                    <a:solidFill>
                      <a:srgbClr val="000000"/>
                    </a:solidFill>
                  </a:rPr>
                  <a:t>, Resistance=0.306 </a:t>
                </a:r>
              </a:p>
              <a:p>
                <a:r>
                  <a:rPr lang="en-US" sz="2000" dirty="0">
                    <a:solidFill>
                      <a:srgbClr val="000000"/>
                    </a:solidFill>
                  </a:rPr>
                  <a:t>4/0 6/1 ACSR: GMR=0.00814 </a:t>
                </a:r>
                <a:r>
                  <a:rPr lang="en-US" sz="2000" dirty="0" err="1">
                    <a:solidFill>
                      <a:srgbClr val="000000"/>
                    </a:solidFill>
                  </a:rPr>
                  <a:t>ft</a:t>
                </a:r>
                <a:r>
                  <a:rPr lang="en-US" sz="2000" dirty="0">
                    <a:solidFill>
                      <a:srgbClr val="000000"/>
                    </a:solidFill>
                  </a:rPr>
                  <a:t>, Resistance=0.5920 </a:t>
                </a:r>
              </a:p>
            </p:txBody>
          </p:sp>
        </mc:Choice>
        <mc:Fallback xmlns="">
          <p:sp>
            <p:nvSpPr>
              <p:cNvPr id="6" name="Rectangle 5"/>
              <p:cNvSpPr>
                <a:spLocks noRot="1" noChangeAspect="1" noMove="1" noResize="1" noEditPoints="1" noAdjustHandles="1" noChangeArrowheads="1" noChangeShapeType="1" noTextEdit="1"/>
              </p:cNvSpPr>
              <p:nvPr/>
            </p:nvSpPr>
            <p:spPr>
              <a:xfrm>
                <a:off x="257174" y="914400"/>
                <a:ext cx="8810625" cy="1938992"/>
              </a:xfrm>
              <a:prstGeom prst="rect">
                <a:avLst/>
              </a:prstGeom>
              <a:blipFill rotWithShape="1">
                <a:blip r:embed="rId2"/>
                <a:stretch>
                  <a:fillRect/>
                </a:stretch>
              </a:blipFill>
            </p:spPr>
            <p:txBody>
              <a:bodyPr/>
              <a:lstStyle/>
              <a:p>
                <a:r>
                  <a:rPr lang="en-US">
                    <a:noFill/>
                  </a:rPr>
                  <a:t> </a:t>
                </a:r>
              </a:p>
            </p:txBody>
          </p:sp>
        </mc:Fallback>
      </mc:AlternateContent>
      <p:sp>
        <p:nvSpPr>
          <p:cNvPr id="8" name="Rectangle 7"/>
          <p:cNvSpPr/>
          <p:nvPr/>
        </p:nvSpPr>
        <p:spPr>
          <a:xfrm>
            <a:off x="228600" y="2861608"/>
            <a:ext cx="8686800" cy="1323439"/>
          </a:xfrm>
          <a:prstGeom prst="rect">
            <a:avLst/>
          </a:prstGeom>
        </p:spPr>
        <p:txBody>
          <a:bodyPr wrap="square">
            <a:spAutoFit/>
          </a:bodyPr>
          <a:lstStyle/>
          <a:p>
            <a:pPr algn="just"/>
            <a:r>
              <a:rPr lang="en-US" sz="2000" dirty="0">
                <a:solidFill>
                  <a:srgbClr val="000000"/>
                </a:solidFill>
              </a:rPr>
              <a:t>An effective way of computing the distance between all conductors is to specify each position on the pole in Cartesian coordinates using complex number notation. The ordinate will be selected as a point on the ground directly below the left most position. For the line in Fig.7, the positions are</a:t>
            </a:r>
          </a:p>
        </p:txBody>
      </p:sp>
      <p:sp>
        <p:nvSpPr>
          <p:cNvPr id="9" name="Rectangle 8"/>
          <p:cNvSpPr/>
          <p:nvPr/>
        </p:nvSpPr>
        <p:spPr>
          <a:xfrm>
            <a:off x="228600" y="4648200"/>
            <a:ext cx="8686800" cy="400110"/>
          </a:xfrm>
          <a:prstGeom prst="rect">
            <a:avLst/>
          </a:prstGeom>
        </p:spPr>
        <p:txBody>
          <a:bodyPr wrap="square">
            <a:spAutoFit/>
          </a:bodyPr>
          <a:lstStyle/>
          <a:p>
            <a:r>
              <a:rPr lang="en-US" sz="2000" dirty="0">
                <a:solidFill>
                  <a:srgbClr val="000000"/>
                </a:solidFill>
              </a:rPr>
              <a:t>The distances between the positions can be computed as</a:t>
            </a:r>
          </a:p>
        </p:txBody>
      </p:sp>
      <mc:AlternateContent xmlns:mc="http://schemas.openxmlformats.org/markup-compatibility/2006" xmlns:a14="http://schemas.microsoft.com/office/drawing/2010/main">
        <mc:Choice Requires="a14">
          <p:sp>
            <p:nvSpPr>
              <p:cNvPr id="10" name="Rectangle 9"/>
              <p:cNvSpPr/>
              <p:nvPr/>
            </p:nvSpPr>
            <p:spPr>
              <a:xfrm>
                <a:off x="1447800" y="4174374"/>
                <a:ext cx="61679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=0+</m:t>
                      </m:r>
                      <m:r>
                        <a:rPr lang="en-US" sz="1800" b="0" i="1" smtClean="0">
                          <a:latin typeface="Cambria Math" panose="02040503050406030204" pitchFamily="18" charset="0"/>
                        </a:rPr>
                        <m:t>𝑗</m:t>
                      </m:r>
                      <m:r>
                        <a:rPr lang="en-US" sz="1800" b="0" i="1" smtClean="0">
                          <a:latin typeface="Cambria Math" panose="02040503050406030204" pitchFamily="18" charset="0"/>
                        </a:rPr>
                        <m:t>29, </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i="1">
                          <a:latin typeface="Cambria Math" panose="02040503050406030204" pitchFamily="18" charset="0"/>
                        </a:rPr>
                        <m:t>=</m:t>
                      </m:r>
                      <m:r>
                        <a:rPr lang="en-US" sz="1800" b="0" i="1" smtClean="0">
                          <a:latin typeface="Cambria Math" panose="02040503050406030204" pitchFamily="18" charset="0"/>
                        </a:rPr>
                        <m:t>2.5</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29, </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r>
                        <a:rPr lang="en-US" sz="1800" i="1">
                          <a:latin typeface="Cambria Math" panose="02040503050406030204" pitchFamily="18" charset="0"/>
                        </a:rPr>
                        <m:t>=</m:t>
                      </m:r>
                      <m:r>
                        <a:rPr lang="en-US" sz="1800" b="0" i="1" smtClean="0">
                          <a:latin typeface="Cambria Math" panose="02040503050406030204" pitchFamily="18" charset="0"/>
                        </a:rPr>
                        <m:t>7.</m:t>
                      </m:r>
                      <m:r>
                        <a:rPr lang="en-US" sz="1800" i="1">
                          <a:latin typeface="Cambria Math" panose="02040503050406030204" pitchFamily="18" charset="0"/>
                        </a:rPr>
                        <m:t>0+</m:t>
                      </m:r>
                      <m:r>
                        <a:rPr lang="en-US" sz="1800" i="1">
                          <a:latin typeface="Cambria Math" panose="02040503050406030204" pitchFamily="18" charset="0"/>
                        </a:rPr>
                        <m:t>𝑗</m:t>
                      </m:r>
                      <m:r>
                        <a:rPr lang="en-US" sz="1800" i="1">
                          <a:latin typeface="Cambria Math" panose="02040503050406030204" pitchFamily="18" charset="0"/>
                        </a:rPr>
                        <m:t>29, </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r>
                        <a:rPr lang="en-US" sz="1800" i="1">
                          <a:latin typeface="Cambria Math" panose="02040503050406030204" pitchFamily="18" charset="0"/>
                        </a:rPr>
                        <m:t>=</m:t>
                      </m:r>
                      <m:r>
                        <a:rPr lang="en-US" sz="1800" b="0" i="1" smtClean="0">
                          <a:latin typeface="Cambria Math" panose="02040503050406030204" pitchFamily="18" charset="0"/>
                        </a:rPr>
                        <m:t>4.0</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25</m:t>
                      </m:r>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447800" y="4174374"/>
                <a:ext cx="6167907"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1200" y="5149495"/>
                <a:ext cx="5066965"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2</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23</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3</m:t>
                        </m:r>
                        <m:r>
                          <a:rPr lang="en-US" sz="1800" i="1">
                            <a:latin typeface="Cambria Math" panose="02040503050406030204" pitchFamily="18" charset="0"/>
                          </a:rPr>
                          <m:t>1</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1</m:t>
                            </m:r>
                          </m:sub>
                        </m:sSub>
                      </m:e>
                    </m:d>
                  </m:oMath>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1981200" y="5149495"/>
                <a:ext cx="5066965" cy="369332"/>
              </a:xfrm>
              <a:prstGeom prst="rect">
                <a:avLst/>
              </a:prstGeom>
              <a:blipFill>
                <a:blip r:embed="rId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981200" y="5562600"/>
                <a:ext cx="5072286"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14</m:t>
                        </m:r>
                      </m:sub>
                    </m:sSub>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24</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e>
                    </m:d>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34</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4</m:t>
                            </m:r>
                          </m:sub>
                        </m:sSub>
                      </m:e>
                    </m:d>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981200" y="5562600"/>
                <a:ext cx="5072286" cy="369332"/>
              </a:xfrm>
              <a:prstGeom prst="rect">
                <a:avLst/>
              </a:prstGeom>
              <a:blipFill>
                <a:blip r:embed="rId5"/>
                <a:stretch>
                  <a:fillRect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2395575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7" name="Title 6"/>
          <p:cNvSpPr>
            <a:spLocks noGrp="1"/>
          </p:cNvSpPr>
          <p:nvPr>
            <p:ph type="title"/>
          </p:nvPr>
        </p:nvSpPr>
        <p:spPr>
          <a:xfrm>
            <a:off x="457200" y="431513"/>
            <a:ext cx="2121093" cy="584775"/>
          </a:xfrm>
          <a:prstGeom prst="rect">
            <a:avLst/>
          </a:prstGeom>
        </p:spPr>
        <p:txBody>
          <a:bodyPr wrap="none">
            <a:spAutoFit/>
          </a:bodyPr>
          <a:lstStyle/>
          <a:p>
            <a:r>
              <a:rPr lang="en-US" sz="3200" dirty="0"/>
              <a:t>Example 1</a:t>
            </a:r>
          </a:p>
        </p:txBody>
      </p:sp>
      <p:sp>
        <p:nvSpPr>
          <p:cNvPr id="9" name="Rectangle 8"/>
          <p:cNvSpPr/>
          <p:nvPr/>
        </p:nvSpPr>
        <p:spPr>
          <a:xfrm>
            <a:off x="304800" y="1143000"/>
            <a:ext cx="8382000" cy="707886"/>
          </a:xfrm>
          <a:prstGeom prst="rect">
            <a:avLst/>
          </a:prstGeom>
        </p:spPr>
        <p:txBody>
          <a:bodyPr wrap="square">
            <a:spAutoFit/>
          </a:bodyPr>
          <a:lstStyle/>
          <a:p>
            <a:r>
              <a:rPr lang="en-US" sz="2000" dirty="0"/>
              <a:t>For this example, phase </a:t>
            </a:r>
            <a:r>
              <a:rPr lang="en-US" sz="2000" i="1" dirty="0"/>
              <a:t>a</a:t>
            </a:r>
            <a:r>
              <a:rPr lang="en-US" sz="2000" dirty="0"/>
              <a:t> is in position 1, phase </a:t>
            </a:r>
            <a:r>
              <a:rPr lang="en-US" sz="2000" i="1" dirty="0"/>
              <a:t>b</a:t>
            </a:r>
            <a:r>
              <a:rPr lang="en-US" sz="2000" dirty="0"/>
              <a:t> in position 2, phase </a:t>
            </a:r>
            <a:r>
              <a:rPr lang="en-US" sz="2000" i="1" dirty="0"/>
              <a:t>c</a:t>
            </a:r>
            <a:r>
              <a:rPr lang="en-US" sz="2000" dirty="0"/>
              <a:t> in position 3, and the neutral in position 4:</a:t>
            </a:r>
          </a:p>
        </p:txBody>
      </p:sp>
      <p:sp>
        <p:nvSpPr>
          <p:cNvPr id="10" name="Rectangle 9"/>
          <p:cNvSpPr/>
          <p:nvPr/>
        </p:nvSpPr>
        <p:spPr>
          <a:xfrm>
            <a:off x="304800" y="2667000"/>
            <a:ext cx="8458200" cy="707886"/>
          </a:xfrm>
          <a:prstGeom prst="rect">
            <a:avLst/>
          </a:prstGeom>
        </p:spPr>
        <p:txBody>
          <a:bodyPr wrap="square">
            <a:spAutoFit/>
          </a:bodyPr>
          <a:lstStyle/>
          <a:p>
            <a:r>
              <a:rPr lang="en-US" sz="2000" dirty="0"/>
              <a:t>The diagonal terms of the distance matrix are the GMRs of the phase and neutral conductors:</a:t>
            </a:r>
          </a:p>
        </p:txBody>
      </p:sp>
      <p:sp>
        <p:nvSpPr>
          <p:cNvPr id="11" name="Rectangle 10"/>
          <p:cNvSpPr/>
          <p:nvPr/>
        </p:nvSpPr>
        <p:spPr>
          <a:xfrm>
            <a:off x="304800" y="3886200"/>
            <a:ext cx="8382000" cy="707886"/>
          </a:xfrm>
          <a:prstGeom prst="rect">
            <a:avLst/>
          </a:prstGeom>
        </p:spPr>
        <p:txBody>
          <a:bodyPr wrap="square">
            <a:spAutoFit/>
          </a:bodyPr>
          <a:lstStyle/>
          <a:p>
            <a:r>
              <a:rPr lang="en-US" sz="2000" dirty="0">
                <a:solidFill>
                  <a:srgbClr val="000000"/>
                </a:solidFill>
              </a:rPr>
              <a:t>Applying the modified Carson's equation for self-impedance (Equation (28)), the self-impedance for phase </a:t>
            </a:r>
            <a:r>
              <a:rPr lang="en-US" sz="2000" i="1" dirty="0">
                <a:solidFill>
                  <a:srgbClr val="000000"/>
                </a:solidFill>
              </a:rPr>
              <a:t>a</a:t>
            </a:r>
            <a:r>
              <a:rPr lang="en-US" sz="2000" dirty="0">
                <a:solidFill>
                  <a:srgbClr val="000000"/>
                </a:solidFill>
              </a:rPr>
              <a:t> is</a:t>
            </a:r>
          </a:p>
        </p:txBody>
      </p:sp>
      <p:sp>
        <p:nvSpPr>
          <p:cNvPr id="12" name="Rectangle 11"/>
          <p:cNvSpPr/>
          <p:nvPr/>
        </p:nvSpPr>
        <p:spPr>
          <a:xfrm>
            <a:off x="325876" y="5029200"/>
            <a:ext cx="8818124" cy="400110"/>
          </a:xfrm>
          <a:prstGeom prst="rect">
            <a:avLst/>
          </a:prstGeom>
        </p:spPr>
        <p:txBody>
          <a:bodyPr wrap="square">
            <a:spAutoFit/>
          </a:bodyPr>
          <a:lstStyle/>
          <a:p>
            <a:r>
              <a:rPr lang="en-US" sz="2000" dirty="0">
                <a:solidFill>
                  <a:srgbClr val="000000"/>
                </a:solidFill>
              </a:rPr>
              <a:t>Applying Equation (29) for the mutual impedance between phases </a:t>
            </a:r>
            <a:r>
              <a:rPr lang="en-US" sz="2000" i="1" dirty="0">
                <a:solidFill>
                  <a:srgbClr val="000000"/>
                </a:solidFill>
              </a:rPr>
              <a:t>a</a:t>
            </a:r>
            <a:r>
              <a:rPr lang="en-US" sz="2000" dirty="0">
                <a:solidFill>
                  <a:srgbClr val="000000"/>
                </a:solidFill>
              </a:rPr>
              <a:t> and </a:t>
            </a:r>
            <a:r>
              <a:rPr lang="en-US" sz="2000" i="1" dirty="0">
                <a:solidFill>
                  <a:srgbClr val="000000"/>
                </a:solidFill>
              </a:rPr>
              <a:t>b</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2590800" y="3364468"/>
                <a:ext cx="4455963"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𝑎𝑎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𝑏𝑏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𝑐𝑐</m:t>
                        </m:r>
                      </m:sub>
                    </m:sSub>
                    <m:r>
                      <a:rPr lang="en-US" sz="1800" b="0" i="1" smtClean="0">
                        <a:latin typeface="Cambria Math" panose="02040503050406030204" pitchFamily="18" charset="0"/>
                      </a:rPr>
                      <m:t>=0.0244</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𝑛𝑛</m:t>
                        </m:r>
                      </m:sub>
                    </m:sSub>
                    <m:r>
                      <a:rPr lang="en-US" sz="1800" i="1">
                        <a:latin typeface="Cambria Math" panose="02040503050406030204" pitchFamily="18" charset="0"/>
                      </a:rPr>
                      <m:t>=</m:t>
                    </m:r>
                    <m:r>
                      <a:rPr lang="en-US" sz="1800" b="0" i="1" smtClean="0">
                        <a:latin typeface="Cambria Math" panose="02040503050406030204" pitchFamily="18" charset="0"/>
                      </a:rPr>
                      <m:t>0.00814</m:t>
                    </m:r>
                  </m:oMath>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2590800" y="3364468"/>
                <a:ext cx="4455963" cy="369332"/>
              </a:xfrm>
              <a:prstGeom prst="rect">
                <a:avLst/>
              </a:prstGeom>
              <a:blipFill>
                <a:blip r:embed="rId2"/>
                <a:stretch>
                  <a:fillRect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90800" y="1821358"/>
                <a:ext cx="4124527"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𝑎𝑏</m:t>
                        </m:r>
                      </m:sub>
                    </m:sSub>
                    <m:r>
                      <a:rPr lang="en-US" sz="1800" b="0" i="1" smtClean="0">
                        <a:latin typeface="Cambria Math" panose="02040503050406030204" pitchFamily="18" charset="0"/>
                      </a:rPr>
                      <m:t>=</m:t>
                    </m:r>
                    <m:r>
                      <a:rPr lang="en-US" sz="1800" i="1" smtClean="0">
                        <a:latin typeface="Cambria Math" panose="02040503050406030204" pitchFamily="18" charset="0"/>
                      </a:rPr>
                      <m:t>2</m:t>
                    </m:r>
                    <m:r>
                      <a:rPr lang="en-US" sz="1800" b="0" i="1" smtClean="0">
                        <a:latin typeface="Cambria Math" panose="02040503050406030204" pitchFamily="18" charset="0"/>
                      </a:rPr>
                      <m:t>.5 </m:t>
                    </m:r>
                    <m:r>
                      <a:rPr lang="en-US" sz="1800" b="0" i="1" smtClean="0">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𝑏𝑐</m:t>
                        </m:r>
                      </m:sub>
                    </m:sSub>
                    <m:r>
                      <a:rPr lang="en-US" sz="1800" i="1">
                        <a:latin typeface="Cambria Math" panose="02040503050406030204" pitchFamily="18" charset="0"/>
                      </a:rPr>
                      <m:t>=</m:t>
                    </m:r>
                    <m:r>
                      <a:rPr lang="en-US" sz="1800" b="0" i="1" smtClean="0">
                        <a:latin typeface="Cambria Math" panose="02040503050406030204" pitchFamily="18" charset="0"/>
                      </a:rPr>
                      <m:t>4</m:t>
                    </m:r>
                    <m:r>
                      <a:rPr lang="en-US" sz="1800" i="1">
                        <a:latin typeface="Cambria Math" panose="02040503050406030204" pitchFamily="18" charset="0"/>
                      </a:rPr>
                      <m:t>.5 </m:t>
                    </m:r>
                    <m:r>
                      <a:rPr lang="en-US" sz="1800" i="1">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𝑐𝑎</m:t>
                        </m:r>
                      </m:sub>
                    </m:sSub>
                    <m:r>
                      <a:rPr lang="en-US" sz="1800" i="1">
                        <a:latin typeface="Cambria Math" panose="02040503050406030204" pitchFamily="18" charset="0"/>
                      </a:rPr>
                      <m:t>=</m:t>
                    </m:r>
                    <m:r>
                      <a:rPr lang="en-US" sz="1800" b="0" i="1" smtClean="0">
                        <a:latin typeface="Cambria Math" panose="02040503050406030204" pitchFamily="18" charset="0"/>
                      </a:rPr>
                      <m:t>7.0</m:t>
                    </m:r>
                    <m:r>
                      <a:rPr lang="en-US" sz="1800" i="1">
                        <a:latin typeface="Cambria Math" panose="02040503050406030204" pitchFamily="18" charset="0"/>
                      </a:rPr>
                      <m:t> </m:t>
                    </m:r>
                    <m:r>
                      <a:rPr lang="en-US" sz="1800" i="1">
                        <a:latin typeface="Cambria Math" panose="02040503050406030204" pitchFamily="18" charset="0"/>
                      </a:rPr>
                      <m:t>𝑓𝑡</m:t>
                    </m:r>
                  </m:oMath>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2590800" y="1821358"/>
                <a:ext cx="4124527" cy="369332"/>
              </a:xfrm>
              <a:prstGeom prst="rect">
                <a:avLst/>
              </a:prstGeom>
              <a:blipFill>
                <a:blip r:embed="rId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327195" y="2208312"/>
                <a:ext cx="4795736"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𝑎𝑛</m:t>
                        </m:r>
                      </m:sub>
                    </m:sSub>
                    <m:r>
                      <a:rPr lang="en-US" sz="1800" b="0" i="1" smtClean="0">
                        <a:latin typeface="Cambria Math" panose="02040503050406030204" pitchFamily="18" charset="0"/>
                      </a:rPr>
                      <m:t>=</m:t>
                    </m:r>
                    <m:r>
                      <a:rPr lang="en-US" sz="1800" i="1" smtClean="0">
                        <a:latin typeface="Cambria Math" panose="02040503050406030204" pitchFamily="18" charset="0"/>
                      </a:rPr>
                      <m:t>5</m:t>
                    </m:r>
                    <m:r>
                      <a:rPr lang="en-US" sz="1800" b="0" i="1" smtClean="0">
                        <a:latin typeface="Cambria Math" panose="02040503050406030204" pitchFamily="18" charset="0"/>
                      </a:rPr>
                      <m:t>.6569 </m:t>
                    </m:r>
                    <m:r>
                      <a:rPr lang="en-US" sz="1800" b="0" i="1" smtClean="0">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𝑏𝑛</m:t>
                        </m:r>
                      </m:sub>
                    </m:sSub>
                    <m:r>
                      <a:rPr lang="en-US" sz="1800" i="1">
                        <a:latin typeface="Cambria Math" panose="02040503050406030204" pitchFamily="18" charset="0"/>
                      </a:rPr>
                      <m:t>=</m:t>
                    </m:r>
                    <m:r>
                      <a:rPr lang="en-US" sz="1800" b="0" i="1" smtClean="0">
                        <a:latin typeface="Cambria Math" panose="02040503050406030204" pitchFamily="18" charset="0"/>
                      </a:rPr>
                      <m:t>4.272</m:t>
                    </m:r>
                    <m:r>
                      <a:rPr lang="en-US" sz="1800" i="1">
                        <a:latin typeface="Cambria Math" panose="02040503050406030204" pitchFamily="18" charset="0"/>
                      </a:rPr>
                      <m:t> </m:t>
                    </m:r>
                    <m:r>
                      <a:rPr lang="en-US" sz="1800" i="1">
                        <a:latin typeface="Cambria Math" panose="02040503050406030204" pitchFamily="18" charset="0"/>
                      </a:rPr>
                      <m:t>𝑓𝑡</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𝑐𝑛</m:t>
                        </m:r>
                      </m:sub>
                    </m:sSub>
                    <m:r>
                      <a:rPr lang="en-US" sz="1800" i="1">
                        <a:latin typeface="Cambria Math" panose="02040503050406030204" pitchFamily="18" charset="0"/>
                      </a:rPr>
                      <m:t>=</m:t>
                    </m:r>
                    <m:r>
                      <a:rPr lang="en-US" sz="1800" b="0" i="1" smtClean="0">
                        <a:latin typeface="Cambria Math" panose="02040503050406030204" pitchFamily="18" charset="0"/>
                      </a:rPr>
                      <m:t>5.0</m:t>
                    </m:r>
                    <m:r>
                      <a:rPr lang="en-US" sz="1800" i="1">
                        <a:latin typeface="Cambria Math" panose="02040503050406030204" pitchFamily="18" charset="0"/>
                      </a:rPr>
                      <m:t> </m:t>
                    </m:r>
                    <m:r>
                      <a:rPr lang="en-US" sz="1800" i="1">
                        <a:latin typeface="Cambria Math" panose="02040503050406030204" pitchFamily="18" charset="0"/>
                      </a:rPr>
                      <m:t>𝑓𝑡</m:t>
                    </m:r>
                  </m:oMath>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2327195" y="2208312"/>
                <a:ext cx="4795736" cy="369332"/>
              </a:xfrm>
              <a:prstGeom prst="rect">
                <a:avLst/>
              </a:prstGeom>
              <a:blipFill>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57958" y="4560933"/>
                <a:ext cx="7638309"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𝑎𝑎</m:t>
                            </m:r>
                          </m:sub>
                        </m:sSub>
                      </m:e>
                    </m:acc>
                    <m:r>
                      <a:rPr lang="en-US" sz="1800" b="0" i="1" smtClean="0">
                        <a:latin typeface="Cambria Math" panose="02040503050406030204" pitchFamily="18" charset="0"/>
                      </a:rPr>
                      <m:t>=0.0953+0.306</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0.0244</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)=0.4013+j1.4133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57958" y="4560933"/>
                <a:ext cx="7638309" cy="392864"/>
              </a:xfrm>
              <a:prstGeom prst="rect">
                <a:avLst/>
              </a:prstGeom>
              <a:blipFill>
                <a:blip r:embed="rId5"/>
                <a:stretch>
                  <a:fillRect l="-798" t="-6154" r="-31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38760" y="5486400"/>
                <a:ext cx="720267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smtClean="0">
                                  <a:latin typeface="Cambria Math" panose="02040503050406030204" pitchFamily="18" charset="0"/>
                                </a:rPr>
                                <m:t>𝑎</m:t>
                              </m:r>
                              <m:r>
                                <a:rPr lang="en-US" sz="1800" b="0" i="1" smtClean="0">
                                  <a:latin typeface="Cambria Math" panose="02040503050406030204" pitchFamily="18" charset="0"/>
                                </a:rPr>
                                <m:t>𝑏</m:t>
                              </m:r>
                            </m:sub>
                          </m:sSub>
                        </m:e>
                      </m:acc>
                      <m:r>
                        <a:rPr lang="en-US" sz="1800" b="0" i="1" smtClean="0">
                          <a:latin typeface="Cambria Math" panose="02040503050406030204" pitchFamily="18" charset="0"/>
                        </a:rPr>
                        <m:t>=</m:t>
                      </m:r>
                      <m:r>
                        <a:rPr lang="en-US" sz="1800" i="1">
                          <a:latin typeface="Cambria Math" panose="02040503050406030204" pitchFamily="18" charset="0"/>
                        </a:rPr>
                        <m:t>0.09530+</m:t>
                      </m:r>
                      <m:r>
                        <a:rPr lang="en-US" sz="1800" i="1">
                          <a:latin typeface="Cambria Math" panose="02040503050406030204" pitchFamily="18" charset="0"/>
                        </a:rPr>
                        <m:t>𝑗</m:t>
                      </m:r>
                      <m:r>
                        <a:rPr lang="en-US" sz="1800" i="1">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smtClean="0">
                                  <a:latin typeface="Cambria Math" panose="02040503050406030204" pitchFamily="18" charset="0"/>
                                </a:rPr>
                                <m:t>2</m:t>
                              </m:r>
                              <m:r>
                                <a:rPr lang="en-US" sz="1800" b="0" i="1" smtClean="0">
                                  <a:latin typeface="Cambria Math" panose="02040503050406030204" pitchFamily="18" charset="0"/>
                                </a:rPr>
                                <m:t>.5</m:t>
                              </m:r>
                            </m:den>
                          </m:f>
                        </m:e>
                      </m:func>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7.93402</m:t>
                      </m:r>
                      <m:r>
                        <m:rPr>
                          <m:nor/>
                        </m:rPr>
                        <a:rPr lang="en-US" sz="1800" dirty="0"/>
                        <m:t>)</m:t>
                      </m:r>
                      <m:r>
                        <a:rPr lang="en-US" sz="1800" b="0" i="1" dirty="0" smtClean="0">
                          <a:latin typeface="Cambria Math" panose="02040503050406030204" pitchFamily="18" charset="0"/>
                        </a:rPr>
                        <m:t>=0.0953+</m:t>
                      </m:r>
                      <m:r>
                        <a:rPr lang="en-US" sz="1800" b="0" i="1" dirty="0" smtClean="0">
                          <a:latin typeface="Cambria Math" panose="02040503050406030204" pitchFamily="18" charset="0"/>
                        </a:rPr>
                        <m:t>𝑗</m:t>
                      </m:r>
                      <m:r>
                        <a:rPr lang="en-US" sz="1800" b="0" i="1" dirty="0" smtClean="0">
                          <a:latin typeface="Cambria Math" panose="02040503050406030204" pitchFamily="18" charset="0"/>
                        </a:rPr>
                        <m:t>0.8515 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138760" y="5486400"/>
                <a:ext cx="7202676" cy="52046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6281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 Why Carston’s equation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25" name="图片 24">
            <a:extLst>
              <a:ext uri="{FF2B5EF4-FFF2-40B4-BE49-F238E27FC236}">
                <a16:creationId xmlns:a16="http://schemas.microsoft.com/office/drawing/2014/main" id="{97F10888-F706-494A-82E2-63B17A2F5D2C}"/>
              </a:ext>
            </a:extLst>
          </p:cNvPr>
          <p:cNvPicPr>
            <a:picLocks noChangeAspect="1"/>
          </p:cNvPicPr>
          <p:nvPr/>
        </p:nvPicPr>
        <p:blipFill>
          <a:blip r:embed="rId2"/>
          <a:stretch>
            <a:fillRect/>
          </a:stretch>
        </p:blipFill>
        <p:spPr>
          <a:xfrm>
            <a:off x="439387" y="986272"/>
            <a:ext cx="8169025" cy="5075463"/>
          </a:xfrm>
          <a:prstGeom prst="rect">
            <a:avLst/>
          </a:prstGeom>
        </p:spPr>
      </p:pic>
    </p:spTree>
    <p:extLst>
      <p:ext uri="{BB962C8B-B14F-4D97-AF65-F5344CB8AC3E}">
        <p14:creationId xmlns:p14="http://schemas.microsoft.com/office/powerpoint/2010/main" val="3383364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1143000"/>
            <a:ext cx="8305800" cy="830997"/>
          </a:xfrm>
          <a:prstGeom prst="rect">
            <a:avLst/>
          </a:prstGeom>
        </p:spPr>
        <p:txBody>
          <a:bodyPr wrap="square">
            <a:spAutoFit/>
          </a:bodyPr>
          <a:lstStyle/>
          <a:p>
            <a:r>
              <a:rPr lang="en-US" dirty="0"/>
              <a:t>Applying the equations for the other self- and mutual impedance terms results in the primitive impedance matrix:</a:t>
            </a:r>
          </a:p>
        </p:txBody>
      </p:sp>
      <p:sp>
        <p:nvSpPr>
          <p:cNvPr id="7" name="Rectangle 6"/>
          <p:cNvSpPr/>
          <p:nvPr/>
        </p:nvSpPr>
        <p:spPr>
          <a:xfrm>
            <a:off x="457200" y="3013502"/>
            <a:ext cx="8229600" cy="461665"/>
          </a:xfrm>
          <a:prstGeom prst="rect">
            <a:avLst/>
          </a:prstGeom>
        </p:spPr>
        <p:txBody>
          <a:bodyPr wrap="square">
            <a:spAutoFit/>
          </a:bodyPr>
          <a:lstStyle/>
          <a:p>
            <a:r>
              <a:rPr lang="en-US" dirty="0">
                <a:solidFill>
                  <a:srgbClr val="000000"/>
                </a:solidFill>
              </a:rPr>
              <a:t>The primitive impedance matrix in partitioned form is</a:t>
            </a:r>
          </a:p>
        </p:txBody>
      </p:sp>
      <mc:AlternateContent xmlns:mc="http://schemas.openxmlformats.org/markup-compatibility/2006" xmlns:a14="http://schemas.microsoft.com/office/drawing/2010/main">
        <mc:Choice Requires="a14">
          <p:sp>
            <p:nvSpPr>
              <p:cNvPr id="8" name="TextBox 7"/>
              <p:cNvSpPr txBox="1"/>
              <p:nvPr/>
            </p:nvSpPr>
            <p:spPr>
              <a:xfrm>
                <a:off x="1152731" y="3505200"/>
                <a:ext cx="7329122" cy="115736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𝑖𝑗</m:t>
                                </m:r>
                              </m:sub>
                            </m:sSub>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0.4013+</m:t>
                              </m:r>
                              <m:r>
                                <a:rPr lang="en-US" sz="1800" b="0" i="1" smtClean="0">
                                  <a:latin typeface="Cambria Math" panose="02040503050406030204" pitchFamily="18" charset="0"/>
                                </a:rPr>
                                <m:t>𝑗</m:t>
                              </m:r>
                              <m:r>
                                <a:rPr lang="en-US" sz="1800" b="0" i="1" smtClean="0">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8515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7266</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0.8515</m:t>
                              </m:r>
                            </m:e>
                            <m:e>
                              <m:r>
                                <a:rPr lang="en-US" sz="1800" b="0" i="1" smtClean="0">
                                  <a:latin typeface="Cambria Math" panose="02040503050406030204" pitchFamily="18" charset="0"/>
                                </a:rPr>
                                <m:t>0.4013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0943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0.7865</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0.7266</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7802</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i="1" smtClean="0">
                                  <a:latin typeface="Cambria Math" panose="02040503050406030204" pitchFamily="18" charset="0"/>
                                </a:rPr>
                                <m:t>4</m:t>
                              </m:r>
                              <m:r>
                                <a:rPr lang="en-US" sz="1800" b="0" i="1" smtClean="0">
                                  <a:latin typeface="Cambria Math" panose="02040503050406030204" pitchFamily="18" charset="0"/>
                                </a:rPr>
                                <m:t>013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1.4133</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1152731" y="3505200"/>
                <a:ext cx="7329122" cy="11573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13029" y="4419600"/>
                <a:ext cx="3417026" cy="115736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𝑖𝑛</m:t>
                                </m:r>
                              </m:sub>
                            </m:sSub>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0.0953+</m:t>
                            </m:r>
                            <m:r>
                              <a:rPr lang="en-US" sz="1800" i="1">
                                <a:latin typeface="Cambria Math" panose="02040503050406030204" pitchFamily="18" charset="0"/>
                              </a:rPr>
                              <m:t>𝑗</m:t>
                            </m:r>
                            <m:r>
                              <a:rPr lang="en-US" sz="1800" i="1">
                                <a:latin typeface="Cambria Math" panose="02040503050406030204" pitchFamily="18" charset="0"/>
                              </a:rPr>
                              <m:t>0.7524</m:t>
                            </m:r>
                          </m:e>
                          <m:e>
                            <m:r>
                              <a:rPr lang="en-US" sz="1800" i="1">
                                <a:latin typeface="Cambria Math" panose="02040503050406030204" pitchFamily="18" charset="0"/>
                              </a:rPr>
                              <m:t>0.0953+</m:t>
                            </m:r>
                            <m:r>
                              <a:rPr lang="en-US" sz="1800" i="1">
                                <a:latin typeface="Cambria Math" panose="02040503050406030204" pitchFamily="18" charset="0"/>
                              </a:rPr>
                              <m:t>𝑗</m:t>
                            </m:r>
                            <m:r>
                              <a:rPr lang="en-US" sz="1800" i="1">
                                <a:latin typeface="Cambria Math" panose="02040503050406030204" pitchFamily="18" charset="0"/>
                              </a:rPr>
                              <m:t>0.7865</m:t>
                            </m:r>
                          </m:e>
                          <m:e>
                            <m:r>
                              <a:rPr lang="en-US" sz="1800" i="1">
                                <a:latin typeface="Cambria Math" panose="02040503050406030204" pitchFamily="18" charset="0"/>
                              </a:rPr>
                              <m:t>0.0953+</m:t>
                            </m:r>
                            <m:r>
                              <a:rPr lang="en-US" sz="1800" i="1">
                                <a:latin typeface="Cambria Math" panose="02040503050406030204" pitchFamily="18" charset="0"/>
                              </a:rPr>
                              <m:t>𝑗</m:t>
                            </m:r>
                            <m:r>
                              <a:rPr lang="en-US" sz="1800" i="1">
                                <a:latin typeface="Cambria Math" panose="02040503050406030204" pitchFamily="18" charset="0"/>
                              </a:rPr>
                              <m:t>0.7674</m:t>
                            </m:r>
                          </m:e>
                        </m:eqAr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3013029" y="4419600"/>
                <a:ext cx="3417026" cy="11573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1648" y="5486400"/>
                <a:ext cx="3439788" cy="55399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0</m:t>
                        </m:r>
                        <m:r>
                          <a:rPr lang="en-US" sz="1800" b="0" i="1" smtClean="0">
                            <a:latin typeface="Cambria Math" panose="02040503050406030204" pitchFamily="18" charset="0"/>
                          </a:rPr>
                          <m:t>.6873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5465</m:t>
                        </m: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001648" y="5486400"/>
                <a:ext cx="3439788" cy="553998"/>
              </a:xfrm>
              <a:prstGeom prst="rect">
                <a:avLst/>
              </a:prstGeom>
              <a:blipFill>
                <a:blip r:embed="rId4"/>
                <a:stretch>
                  <a:fillRect t="-10989" r="-1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6523" y="1972450"/>
                <a:ext cx="9047477" cy="1378006"/>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𝑧</m:t>
                            </m:r>
                          </m:e>
                        </m:acc>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m>
                          <m:mPr>
                            <m:mcs>
                              <m:mc>
                                <m:mcPr>
                                  <m:count m:val="3"/>
                                  <m:mcJc m:val="center"/>
                                </m:mcPr>
                              </m:mc>
                            </m:mcs>
                            <m:ctrlPr>
                              <a:rPr lang="en-US" sz="1800" i="1" smtClean="0">
                                <a:latin typeface="Cambria Math" panose="02040503050406030204" pitchFamily="18" charset="0"/>
                              </a:rPr>
                            </m:ctrlPr>
                          </m:mPr>
                          <m:mr>
                            <m:e>
                              <m:eqArr>
                                <m:eqArrPr>
                                  <m:ctrlPr>
                                    <a:rPr lang="en-US" sz="1800" i="1" smtClean="0">
                                      <a:latin typeface="Cambria Math" panose="02040503050406030204" pitchFamily="18" charset="0"/>
                                    </a:rPr>
                                  </m:ctrlPr>
                                </m:eqArrPr>
                                <m:e>
                                  <m:r>
                                    <a:rPr lang="en-US" sz="1800" b="0" i="1" smtClean="0">
                                      <a:latin typeface="Cambria Math" panose="02040503050406030204" pitchFamily="18" charset="0"/>
                                    </a:rPr>
                                    <m:t>0.4013+</m:t>
                                  </m:r>
                                  <m:r>
                                    <a:rPr lang="en-US" sz="1800" b="0" i="1" smtClean="0">
                                      <a:latin typeface="Cambria Math" panose="02040503050406030204" pitchFamily="18" charset="0"/>
                                    </a:rPr>
                                    <m:t>𝑗</m:t>
                                  </m:r>
                                  <m:r>
                                    <a:rPr lang="en-US" sz="1800" b="0" i="1" smtClean="0">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8515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7266</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7524</m:t>
                                  </m:r>
                                </m:e>
                              </m:eqArr>
                            </m:e>
                            <m:e>
                              <m:eqArr>
                                <m:eqArrPr>
                                  <m:ctrlPr>
                                    <a:rPr lang="en-US" sz="1800" i="1" smtClean="0">
                                      <a:latin typeface="Cambria Math" panose="02040503050406030204" pitchFamily="18" charset="0"/>
                                    </a:rPr>
                                  </m:ctrlPr>
                                </m:eqArrP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8515</m:t>
                                  </m:r>
                                </m:e>
                                <m:e>
                                  <m:r>
                                    <a:rPr lang="en-US" sz="1800" i="1">
                                      <a:latin typeface="Cambria Math" panose="02040503050406030204" pitchFamily="18" charset="0"/>
                                    </a:rPr>
                                    <m:t>0.4013+</m:t>
                                  </m:r>
                                  <m:r>
                                    <a:rPr lang="en-US" sz="1800" i="1">
                                      <a:latin typeface="Cambria Math" panose="02040503050406030204" pitchFamily="18" charset="0"/>
                                    </a:rPr>
                                    <m:t>𝑗</m:t>
                                  </m:r>
                                  <m:r>
                                    <a:rPr lang="en-US" sz="1800" i="1">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7802</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7865</m:t>
                                  </m:r>
                                </m:e>
                              </m:eqArr>
                              <m:r>
                                <a:rPr lang="en-US" sz="1800" b="0" i="1" smtClean="0">
                                  <a:latin typeface="Cambria Math" panose="02040503050406030204" pitchFamily="18" charset="0"/>
                                </a:rPr>
                                <m:t>    </m:t>
                              </m:r>
                              <m:eqArr>
                                <m:eqArrPr>
                                  <m:ctrlPr>
                                    <a:rPr lang="en-US" sz="1800" i="1">
                                      <a:latin typeface="Cambria Math" panose="02040503050406030204" pitchFamily="18" charset="0"/>
                                    </a:rPr>
                                  </m:ctrlPr>
                                </m:eqArrPr>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7266</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7802</m:t>
                                  </m:r>
                                </m:e>
                                <m:e>
                                  <m:r>
                                    <a:rPr lang="en-US" sz="1800" i="1">
                                      <a:latin typeface="Cambria Math" panose="02040503050406030204" pitchFamily="18" charset="0"/>
                                    </a:rPr>
                                    <m:t>0.4013+</m:t>
                                  </m:r>
                                  <m:r>
                                    <a:rPr lang="en-US" sz="1800" i="1">
                                      <a:latin typeface="Cambria Math" panose="02040503050406030204" pitchFamily="18" charset="0"/>
                                    </a:rPr>
                                    <m:t>𝑗</m:t>
                                  </m:r>
                                  <m:r>
                                    <a:rPr lang="en-US" sz="1800" i="1">
                                      <a:latin typeface="Cambria Math" panose="02040503050406030204" pitchFamily="18" charset="0"/>
                                    </a:rPr>
                                    <m:t>1.4133</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7674</m:t>
                                  </m:r>
                                </m:e>
                              </m:eqArr>
                            </m:e>
                            <m:e>
                              <m:eqArr>
                                <m:eqArrPr>
                                  <m:ctrlPr>
                                    <a:rPr lang="en-US" sz="1800" i="1" smtClean="0">
                                      <a:latin typeface="Cambria Math" panose="02040503050406030204" pitchFamily="18" charset="0"/>
                                    </a:rPr>
                                  </m:ctrlPr>
                                </m:eqArrP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smtClean="0">
                                      <a:latin typeface="Cambria Math" panose="02040503050406030204" pitchFamily="18" charset="0"/>
                                    </a:rPr>
                                    <m:t>.</m:t>
                                  </m:r>
                                  <m:r>
                                    <a:rPr lang="en-US" sz="1800" b="0" i="1" smtClean="0">
                                      <a:latin typeface="Cambria Math" panose="02040503050406030204" pitchFamily="18" charset="0"/>
                                    </a:rPr>
                                    <m:t>7524</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7865</m:t>
                                  </m:r>
                                </m:e>
                                <m:e>
                                  <m:r>
                                    <a:rPr lang="en-US" sz="1800" i="1">
                                      <a:latin typeface="Cambria Math" panose="02040503050406030204" pitchFamily="18" charset="0"/>
                                    </a:rPr>
                                    <m:t>0.</m:t>
                                  </m:r>
                                  <m:r>
                                    <a:rPr lang="en-US" sz="1800" b="0" i="1" smtClean="0">
                                      <a:latin typeface="Cambria Math" panose="02040503050406030204" pitchFamily="18" charset="0"/>
                                    </a:rPr>
                                    <m:t>095</m:t>
                                  </m:r>
                                  <m:r>
                                    <a:rPr lang="en-US" sz="1800" i="1">
                                      <a:latin typeface="Cambria Math" panose="02040503050406030204" pitchFamily="18" charset="0"/>
                                    </a:rPr>
                                    <m:t>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7674</m:t>
                                  </m:r>
                                </m:e>
                                <m:e>
                                  <m:r>
                                    <a:rPr lang="en-US" sz="1800" i="1">
                                      <a:latin typeface="Cambria Math" panose="02040503050406030204" pitchFamily="18" charset="0"/>
                                    </a:rPr>
                                    <m:t>0.</m:t>
                                  </m:r>
                                  <m:r>
                                    <a:rPr lang="en-US" sz="1800" b="0" i="1" smtClean="0">
                                      <a:latin typeface="Cambria Math" panose="02040503050406030204" pitchFamily="18" charset="0"/>
                                    </a:rPr>
                                    <m:t>6873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1.5465</m:t>
                                  </m:r>
                                </m:e>
                              </m:eqAr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6523" y="1972450"/>
                <a:ext cx="9047477" cy="137800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1759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p>
        </p:txBody>
      </p:sp>
      <p:sp>
        <p:nvSpPr>
          <p:cNvPr id="4" name="Slide Number Placeholder 3"/>
          <p:cNvSpPr>
            <a:spLocks noGrp="1"/>
          </p:cNvSpPr>
          <p:nvPr>
            <p:ph type="sldNum" sz="quarter" idx="4"/>
          </p:nvPr>
        </p:nvSpPr>
        <p:spPr/>
        <p:txBody>
          <a:bodyPr/>
          <a:lstStyle/>
          <a:p>
            <a:fld id="{179A9A4E-4C82-4D44-9372-C31BB3818094}" type="slidenum">
              <a:rPr lang="en-US" smtClean="0"/>
              <a:pPr/>
              <a:t>51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457200" y="1349514"/>
            <a:ext cx="8229600" cy="707886"/>
          </a:xfrm>
          <a:prstGeom prst="rect">
            <a:avLst/>
          </a:prstGeom>
        </p:spPr>
        <p:txBody>
          <a:bodyPr wrap="square">
            <a:spAutoFit/>
          </a:bodyPr>
          <a:lstStyle/>
          <a:p>
            <a:pPr algn="just"/>
            <a:r>
              <a:rPr lang="en-US" sz="2000" dirty="0"/>
              <a:t>The “Kron” reduction of Equation (42) results in the “phase impedance matrix”:</a:t>
            </a:r>
          </a:p>
        </p:txBody>
      </p:sp>
      <p:sp>
        <p:nvSpPr>
          <p:cNvPr id="7" name="Rectangle 6"/>
          <p:cNvSpPr/>
          <p:nvPr/>
        </p:nvSpPr>
        <p:spPr>
          <a:xfrm>
            <a:off x="457200" y="3562290"/>
            <a:ext cx="8305800" cy="400110"/>
          </a:xfrm>
          <a:prstGeom prst="rect">
            <a:avLst/>
          </a:prstGeom>
        </p:spPr>
        <p:txBody>
          <a:bodyPr wrap="square">
            <a:spAutoFit/>
          </a:bodyPr>
          <a:lstStyle/>
          <a:p>
            <a:r>
              <a:rPr lang="en-US" sz="2000" dirty="0">
                <a:solidFill>
                  <a:srgbClr val="000000"/>
                </a:solidFill>
              </a:rPr>
              <a:t>The neutral transformation matrix given by Equation (39) is</a:t>
            </a:r>
          </a:p>
        </p:txBody>
      </p:sp>
      <p:sp>
        <p:nvSpPr>
          <p:cNvPr id="8" name="Rectangle 7"/>
          <p:cNvSpPr/>
          <p:nvPr/>
        </p:nvSpPr>
        <p:spPr>
          <a:xfrm>
            <a:off x="457200" y="4267200"/>
            <a:ext cx="8229600" cy="707886"/>
          </a:xfrm>
          <a:prstGeom prst="rect">
            <a:avLst/>
          </a:prstGeom>
        </p:spPr>
        <p:txBody>
          <a:bodyPr wrap="square">
            <a:spAutoFit/>
          </a:bodyPr>
          <a:lstStyle/>
          <a:p>
            <a:r>
              <a:rPr lang="en-US" sz="2000" dirty="0">
                <a:solidFill>
                  <a:srgbClr val="000000"/>
                </a:solidFill>
              </a:rPr>
              <a:t>The phase impedance matrix can be transformed into the “sequence impedance matrix” with the application of Equation (53):</a:t>
            </a:r>
          </a:p>
        </p:txBody>
      </p:sp>
      <mc:AlternateContent xmlns:mc="http://schemas.openxmlformats.org/markup-compatibility/2006" xmlns:a14="http://schemas.microsoft.com/office/drawing/2010/main">
        <mc:Choice Requires="a14">
          <p:sp>
            <p:nvSpPr>
              <p:cNvPr id="9" name="TextBox 8"/>
              <p:cNvSpPr txBox="1"/>
              <p:nvPr/>
            </p:nvSpPr>
            <p:spPr>
              <a:xfrm>
                <a:off x="2209800" y="990600"/>
                <a:ext cx="3713581"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𝑖𝑗</m:t>
                                  </m:r>
                                </m:sub>
                              </m:sSub>
                            </m:e>
                          </m:acc>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m:t>
                                      </m:r>
                                      <m:r>
                                        <a:rPr lang="en-US" sz="1800" b="0" i="1" smtClean="0">
                                          <a:latin typeface="Cambria Math" panose="02040503050406030204" pitchFamily="18" charset="0"/>
                                        </a:rPr>
                                        <m:t>𝑛</m:t>
                                      </m:r>
                                    </m:sub>
                                  </m:sSub>
                                </m:e>
                              </m:acc>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m:t>
                                      </m:r>
                                      <m:r>
                                        <a:rPr lang="en-US" sz="1800" b="0" i="1" smtClean="0">
                                          <a:latin typeface="Cambria Math" panose="02040503050406030204" pitchFamily="18" charset="0"/>
                                        </a:rPr>
                                        <m:t>𝑛</m:t>
                                      </m:r>
                                    </m:sub>
                                  </m:sSub>
                                </m:e>
                              </m:acc>
                            </m:e>
                          </m:d>
                        </m:e>
                        <m:sup>
                          <m:r>
                            <a:rPr lang="en-US" sz="1800" b="0" i="1" smtClean="0">
                              <a:latin typeface="Cambria Math" panose="02040503050406030204" pitchFamily="18" charset="0"/>
                            </a:rPr>
                            <m:t>−1</m:t>
                          </m:r>
                        </m:sup>
                      </m:sSup>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𝑛𝑗</m:t>
                                  </m:r>
                                </m:sub>
                              </m:sSub>
                            </m:e>
                          </m:acc>
                        </m:e>
                      </m:d>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209800" y="990600"/>
                <a:ext cx="3713581" cy="319062"/>
              </a:xfrm>
              <a:prstGeom prst="rect">
                <a:avLst/>
              </a:prstGeom>
              <a:blipFill>
                <a:blip r:embed="rId2"/>
                <a:stretch>
                  <a:fillRect t="-15385" r="-15599"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352800" y="3276600"/>
                <a:ext cx="2104679"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𝑛</m:t>
                              </m:r>
                            </m:sub>
                          </m:sSub>
                        </m:e>
                      </m:d>
                      <m:r>
                        <a:rPr lang="en-US" sz="1800" b="0" i="1" smtClean="0">
                          <a:latin typeface="Cambria Math" panose="02040503050406030204" pitchFamily="18" charset="0"/>
                        </a:rPr>
                        <m:t>=</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m:t>
                                      </m:r>
                                      <m:r>
                                        <a:rPr lang="en-US" sz="1800" b="0" i="1" smtClean="0">
                                          <a:latin typeface="Cambria Math" panose="02040503050406030204" pitchFamily="18" charset="0"/>
                                        </a:rPr>
                                        <m:t>𝑛</m:t>
                                      </m:r>
                                    </m:sub>
                                  </m:sSub>
                                </m:e>
                              </m:acc>
                            </m:e>
                          </m:d>
                        </m:e>
                        <m:sup>
                          <m:r>
                            <a:rPr lang="en-US" sz="1800" i="1">
                              <a:latin typeface="Cambria Math" panose="02040503050406030204" pitchFamily="18" charset="0"/>
                            </a:rPr>
                            <m:t>−1</m:t>
                          </m:r>
                        </m:sup>
                      </m:sSup>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𝑛𝑗</m:t>
                                  </m:r>
                                </m:sub>
                              </m:sSub>
                            </m:e>
                          </m:acc>
                        </m:e>
                      </m:d>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352800" y="3276600"/>
                <a:ext cx="2104679" cy="319062"/>
              </a:xfrm>
              <a:prstGeom prst="rect">
                <a:avLst/>
              </a:prstGeom>
              <a:blipFill>
                <a:blip r:embed="rId3"/>
                <a:stretch>
                  <a:fillRect t="-15385" r="-27826"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95171" y="3983533"/>
                <a:ext cx="6851171" cy="319062"/>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𝑛</m:t>
                            </m:r>
                          </m:sub>
                        </m:sSub>
                      </m:e>
                    </m:d>
                    <m:r>
                      <a:rPr lang="en-US" sz="1800" b="0" i="1" smtClean="0">
                        <a:latin typeface="Cambria Math" panose="02040503050406030204" pitchFamily="18" charset="0"/>
                      </a:rPr>
                      <m:t>=</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m:t>
                                    </m:r>
                                    <m:r>
                                      <a:rPr lang="en-US" sz="1800" b="0" i="1" smtClean="0">
                                        <a:latin typeface="Cambria Math" panose="02040503050406030204" pitchFamily="18" charset="0"/>
                                      </a:rPr>
                                      <m:t>𝑛</m:t>
                                    </m:r>
                                  </m:sub>
                                </m:sSub>
                              </m:e>
                            </m:acc>
                          </m:e>
                        </m:d>
                      </m:e>
                      <m:sup>
                        <m:r>
                          <a:rPr lang="en-US" sz="1800" i="1">
                            <a:latin typeface="Cambria Math" panose="02040503050406030204" pitchFamily="18" charset="0"/>
                          </a:rPr>
                          <m:t>−1</m:t>
                        </m:r>
                      </m:sup>
                    </m:sSup>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𝑛𝑗</m:t>
                                </m:r>
                              </m:sub>
                            </m:sSub>
                          </m:e>
                        </m:acc>
                      </m:e>
                    </m:d>
                  </m:oMath>
                </a14:m>
                <a:r>
                  <a:rPr lang="en-US" sz="1800" dirty="0"/>
                  <a:t>=[-0.4292-j0.1291  -0.4476-j0.1373  -0.4373-j1327]</a:t>
                </a:r>
              </a:p>
            </p:txBody>
          </p:sp>
        </mc:Choice>
        <mc:Fallback xmlns="">
          <p:sp>
            <p:nvSpPr>
              <p:cNvPr id="11" name="TextBox 10"/>
              <p:cNvSpPr txBox="1">
                <a:spLocks noRot="1" noChangeAspect="1" noMove="1" noResize="1" noEditPoints="1" noAdjustHandles="1" noChangeArrowheads="1" noChangeShapeType="1" noTextEdit="1"/>
              </p:cNvSpPr>
              <p:nvPr/>
            </p:nvSpPr>
            <p:spPr>
              <a:xfrm>
                <a:off x="1595171" y="3983533"/>
                <a:ext cx="6851171" cy="319062"/>
              </a:xfrm>
              <a:prstGeom prst="rect">
                <a:avLst/>
              </a:prstGeom>
              <a:blipFill>
                <a:blip r:embed="rId4"/>
                <a:stretch>
                  <a:fillRect t="-18868" r="-1335"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47176" y="4953000"/>
                <a:ext cx="7187224" cy="14343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012</m:t>
                              </m:r>
                            </m:sub>
                          </m:sSub>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e>
                          </m:d>
                        </m:e>
                        <m:sup>
                          <m:r>
                            <a:rPr lang="en-US" sz="1800" b="0" i="1" smtClean="0">
                              <a:latin typeface="Cambria Math" panose="02040503050406030204" pitchFamily="18" charset="0"/>
                            </a:rPr>
                            <m:t>−1</m:t>
                          </m:r>
                        </m:sup>
                      </m:sSup>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𝑎𝑏𝑐</m:t>
                              </m:r>
                            </m:sub>
                          </m:sSub>
                        </m:e>
                      </m:d>
                      <m:d>
                        <m:dPr>
                          <m:begChr m:val="["/>
                          <m:endChr m:val="]"/>
                          <m:ctrlPr>
                            <a:rPr lang="en-US" sz="1800" i="1">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𝑠</m:t>
                              </m:r>
                            </m:sub>
                          </m:sSub>
                        </m:e>
                      </m:d>
                    </m:oMath>
                  </m:oMathPara>
                </a14:m>
                <a:endParaRPr lang="en-US" sz="1800" i="1" dirty="0">
                  <a:latin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0</m:t>
                              </m:r>
                              <m:r>
                                <a:rPr lang="en-US" sz="1800" b="0" i="1" smtClean="0">
                                  <a:latin typeface="Cambria Math" panose="02040503050406030204" pitchFamily="18" charset="0"/>
                                </a:rPr>
                                <m:t>.7735+</m:t>
                              </m:r>
                              <m:r>
                                <a:rPr lang="en-US" sz="1800" b="0" i="1" smtClean="0">
                                  <a:latin typeface="Cambria Math" panose="02040503050406030204" pitchFamily="18" charset="0"/>
                                </a:rPr>
                                <m:t>𝑗</m:t>
                              </m:r>
                              <m:r>
                                <a:rPr lang="en-US" sz="1800" b="0" i="1" smtClean="0">
                                  <a:latin typeface="Cambria Math" panose="02040503050406030204" pitchFamily="18" charset="0"/>
                                </a:rPr>
                                <m:t>1.9373</m:t>
                              </m:r>
                            </m:e>
                            <m:e>
                              <m:r>
                                <a:rPr lang="en-US" sz="1800" i="1">
                                  <a:latin typeface="Cambria Math" panose="02040503050406030204" pitchFamily="18" charset="0"/>
                                </a:rPr>
                                <m:t>0.</m:t>
                              </m:r>
                              <m:r>
                                <a:rPr lang="en-US" sz="1800" b="0" i="1" smtClean="0">
                                  <a:latin typeface="Cambria Math" panose="02040503050406030204" pitchFamily="18" charset="0"/>
                                </a:rPr>
                                <m:t>0256</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0115</m:t>
                              </m:r>
                            </m:e>
                            <m:e>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0321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0.0159</m:t>
                              </m:r>
                            </m:e>
                          </m:mr>
                          <m:mr>
                            <m:e>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0321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0.0159</m:t>
                              </m:r>
                            </m:e>
                            <m:e>
                              <m:r>
                                <a:rPr lang="en-US" sz="1800" i="1">
                                  <a:latin typeface="Cambria Math" panose="02040503050406030204" pitchFamily="18" charset="0"/>
                                </a:rPr>
                                <m:t>0.</m:t>
                              </m:r>
                              <m:r>
                                <a:rPr lang="en-US" sz="1800" i="1" smtClean="0">
                                  <a:latin typeface="Cambria Math" panose="02040503050406030204" pitchFamily="18" charset="0"/>
                                </a:rPr>
                                <m:t>3</m:t>
                              </m:r>
                              <m:r>
                                <a:rPr lang="en-US" sz="1800" b="0" i="1" smtClean="0">
                                  <a:latin typeface="Cambria Math" panose="02040503050406030204" pitchFamily="18" charset="0"/>
                                </a:rPr>
                                <m:t>061</m:t>
                              </m:r>
                              <m:r>
                                <a:rPr lang="en-US" sz="1800" i="1">
                                  <a:latin typeface="Cambria Math" panose="02040503050406030204" pitchFamily="18" charset="0"/>
                                </a:rPr>
                                <m:t>+</m:t>
                              </m:r>
                              <m:r>
                                <a:rPr lang="en-US" sz="1800" i="1">
                                  <a:latin typeface="Cambria Math" panose="02040503050406030204" pitchFamily="18" charset="0"/>
                                </a:rPr>
                                <m:t>𝑗</m:t>
                              </m:r>
                              <m:r>
                                <a:rPr lang="en-US" sz="1800" i="1" smtClean="0">
                                  <a:latin typeface="Cambria Math" panose="02040503050406030204" pitchFamily="18" charset="0"/>
                                </a:rPr>
                                <m:t>0</m:t>
                              </m:r>
                              <m:r>
                                <a:rPr lang="en-US" sz="1800" b="0" i="1" smtClean="0">
                                  <a:latin typeface="Cambria Math" panose="02040503050406030204" pitchFamily="18" charset="0"/>
                                </a:rPr>
                                <m:t>.6270</m:t>
                              </m:r>
                            </m:e>
                            <m:e>
                              <m:r>
                                <a:rPr lang="en-US" sz="1800" b="0" i="1" smtClean="0">
                                  <a:latin typeface="Cambria Math" panose="02040503050406030204" pitchFamily="18" charset="0"/>
                                </a:rPr>
                                <m:t>−</m:t>
                              </m:r>
                              <m:r>
                                <a:rPr lang="en-US" sz="1800" i="1">
                                  <a:latin typeface="Cambria Math" panose="02040503050406030204" pitchFamily="18" charset="0"/>
                                </a:rPr>
                                <m:t>0.</m:t>
                              </m:r>
                              <m:r>
                                <a:rPr lang="en-US" sz="1800" b="0" i="1" smtClean="0">
                                  <a:latin typeface="Cambria Math" panose="02040503050406030204" pitchFamily="18" charset="0"/>
                                </a:rPr>
                                <m:t>0723−</m:t>
                              </m:r>
                              <m:r>
                                <a:rPr lang="en-US" sz="1800" i="1">
                                  <a:latin typeface="Cambria Math" panose="02040503050406030204" pitchFamily="18" charset="0"/>
                                </a:rPr>
                                <m:t>𝑗</m:t>
                              </m:r>
                              <m:r>
                                <a:rPr lang="en-US" sz="1800" b="0" i="1" smtClean="0">
                                  <a:latin typeface="Cambria Math" panose="02040503050406030204" pitchFamily="18" charset="0"/>
                                </a:rPr>
                                <m:t>0.0060</m:t>
                              </m:r>
                            </m:e>
                          </m:mr>
                          <m:mr>
                            <m:e>
                              <m:r>
                                <a:rPr lang="en-US" sz="1800" i="1">
                                  <a:latin typeface="Cambria Math" panose="02040503050406030204" pitchFamily="18" charset="0"/>
                                </a:rPr>
                                <m:t>0.</m:t>
                              </m:r>
                              <m:r>
                                <a:rPr lang="en-US" sz="1800" b="0" i="1" smtClean="0">
                                  <a:latin typeface="Cambria Math" panose="02040503050406030204" pitchFamily="18" charset="0"/>
                                </a:rPr>
                                <m:t>0256</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0.0115</m:t>
                              </m:r>
                            </m:e>
                            <m:e>
                              <m:r>
                                <a:rPr lang="en-US" sz="1800" i="1">
                                  <a:latin typeface="Cambria Math" panose="02040503050406030204" pitchFamily="18" charset="0"/>
                                </a:rPr>
                                <m:t>0.</m:t>
                              </m:r>
                              <m:r>
                                <a:rPr lang="en-US" sz="1800" b="0" i="1" smtClean="0">
                                  <a:latin typeface="Cambria Math" panose="02040503050406030204" pitchFamily="18" charset="0"/>
                                </a:rPr>
                                <m:t>0723−</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0059</m:t>
                              </m:r>
                            </m:e>
                            <m:e>
                              <m:r>
                                <a:rPr lang="en-US" sz="1800" i="1">
                                  <a:latin typeface="Cambria Math" panose="02040503050406030204" pitchFamily="18" charset="0"/>
                                </a:rPr>
                                <m:t>0.</m:t>
                              </m:r>
                              <m:r>
                                <a:rPr lang="en-US" sz="1800" i="1" smtClean="0">
                                  <a:latin typeface="Cambria Math" panose="02040503050406030204" pitchFamily="18" charset="0"/>
                                </a:rPr>
                                <m:t>3</m:t>
                              </m:r>
                              <m:r>
                                <a:rPr lang="en-US" sz="1800" b="0" i="1" smtClean="0">
                                  <a:latin typeface="Cambria Math" panose="02040503050406030204" pitchFamily="18" charset="0"/>
                                </a:rPr>
                                <m:t>061</m:t>
                              </m:r>
                              <m:r>
                                <a:rPr lang="en-US" sz="1800" i="1">
                                  <a:latin typeface="Cambria Math" panose="02040503050406030204" pitchFamily="18" charset="0"/>
                                </a:rPr>
                                <m:t>+</m:t>
                              </m:r>
                              <m:r>
                                <a:rPr lang="en-US" sz="1800" i="1">
                                  <a:latin typeface="Cambria Math" panose="02040503050406030204" pitchFamily="18" charset="0"/>
                                </a:rPr>
                                <m:t>𝑗</m:t>
                              </m:r>
                              <m:r>
                                <a:rPr lang="en-US" sz="1800" i="1" smtClean="0">
                                  <a:latin typeface="Cambria Math" panose="02040503050406030204" pitchFamily="18" charset="0"/>
                                </a:rPr>
                                <m:t>0</m:t>
                              </m:r>
                              <m:r>
                                <a:rPr lang="en-US" sz="1800" b="0" i="1" smtClean="0">
                                  <a:latin typeface="Cambria Math" panose="02040503050406030204" pitchFamily="18" charset="0"/>
                                </a:rPr>
                                <m:t>.6270</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47176" y="4953000"/>
                <a:ext cx="7187224" cy="1434367"/>
              </a:xfrm>
              <a:prstGeom prst="rect">
                <a:avLst/>
              </a:prstGeom>
              <a:blipFill>
                <a:blip r:embed="rId5"/>
                <a:stretch>
                  <a:fillRect t="-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95557" y="1981200"/>
                <a:ext cx="6840975" cy="1476430"/>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𝑎𝑏𝑐</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𝑖𝑗</m:t>
                                </m:r>
                              </m:sub>
                            </m:sSub>
                          </m:e>
                        </m:acc>
                      </m:e>
                    </m:d>
                    <m:r>
                      <a:rPr lang="en-US" sz="1800" i="1">
                        <a:latin typeface="Cambria Math" panose="02040503050406030204" pitchFamily="18" charset="0"/>
                      </a:rPr>
                      <m:t>−</m:t>
                    </m:r>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𝑖𝑛</m:t>
                                    </m:r>
                                  </m:sub>
                                </m:sSub>
                              </m:e>
                            </m:acc>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𝑛𝑛</m:t>
                                    </m:r>
                                  </m:sub>
                                </m:sSub>
                              </m:e>
                            </m:acc>
                          </m:e>
                        </m:d>
                      </m:e>
                      <m:sup>
                        <m:r>
                          <a:rPr lang="en-US" sz="1800" i="1">
                            <a:latin typeface="Cambria Math" panose="02040503050406030204" pitchFamily="18" charset="0"/>
                          </a:rPr>
                          <m:t>−1</m:t>
                        </m:r>
                      </m:sup>
                    </m:sSup>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𝑛𝑗</m:t>
                                </m:r>
                              </m:sub>
                            </m:sSub>
                          </m:e>
                        </m:acc>
                      </m:e>
                    </m:d>
                  </m:oMath>
                </a14:m>
                <a:r>
                  <a:rPr lang="en-US" sz="1800" dirty="0"/>
                  <a:t> </a:t>
                </a:r>
                <a:endParaRPr lang="en-US" sz="1800" i="1" dirty="0">
                  <a:latin typeface="Cambria Math" panose="02040503050406030204" pitchFamily="18" charset="0"/>
                </a:endParaRPr>
              </a:p>
              <a:p>
                <a14:m>
                  <m:oMath xmlns:m="http://schemas.openxmlformats.org/officeDocument/2006/math">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0</m:t>
                              </m:r>
                              <m:r>
                                <a:rPr lang="en-US" sz="1800" b="0" i="1" smtClean="0">
                                  <a:latin typeface="Cambria Math" panose="02040503050406030204" pitchFamily="18" charset="0"/>
                                </a:rPr>
                                <m:t>.4576+</m:t>
                              </m:r>
                              <m:r>
                                <a:rPr lang="en-US" sz="1800" b="0" i="1" smtClean="0">
                                  <a:latin typeface="Cambria Math" panose="02040503050406030204" pitchFamily="18" charset="0"/>
                                </a:rPr>
                                <m:t>𝑗</m:t>
                              </m:r>
                              <m:r>
                                <a:rPr lang="en-US" sz="1800" b="0" i="1" smtClean="0">
                                  <a:latin typeface="Cambria Math" panose="02040503050406030204" pitchFamily="18" charset="0"/>
                                </a:rPr>
                                <m:t>1.0780</m:t>
                              </m:r>
                            </m:e>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5017</m:t>
                              </m:r>
                            </m:e>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3849</m:t>
                              </m:r>
                            </m:e>
                          </m:mr>
                          <m:mr>
                            <m:e>
                              <m:r>
                                <a:rPr lang="en-US" sz="1800" i="1">
                                  <a:latin typeface="Cambria Math" panose="02040503050406030204" pitchFamily="18" charset="0"/>
                                </a:rPr>
                                <m:t>0.</m:t>
                              </m:r>
                              <m:r>
                                <a:rPr lang="en-US" sz="1800" b="0" i="1" smtClean="0">
                                  <a:latin typeface="Cambria Math" panose="02040503050406030204" pitchFamily="18" charset="0"/>
                                </a:rPr>
                                <m:t>1560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0.5017</m:t>
                              </m:r>
                            </m:e>
                            <m:e>
                              <m:r>
                                <a:rPr lang="en-US" sz="1800" i="1">
                                  <a:latin typeface="Cambria Math" panose="02040503050406030204" pitchFamily="18" charset="0"/>
                                </a:rPr>
                                <m:t>0.4</m:t>
                              </m:r>
                              <m:r>
                                <a:rPr lang="en-US" sz="1800" b="0" i="1" smtClean="0">
                                  <a:latin typeface="Cambria Math" panose="02040503050406030204" pitchFamily="18" charset="0"/>
                                </a:rPr>
                                <m:t>666</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1.0482</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0.4236</m:t>
                              </m:r>
                            </m:e>
                          </m:mr>
                          <m:mr>
                            <m:e>
                              <m:r>
                                <a:rPr lang="en-US" sz="1800" i="1">
                                  <a:latin typeface="Cambria Math" panose="02040503050406030204" pitchFamily="18" charset="0"/>
                                </a:rPr>
                                <m:t>0.</m:t>
                              </m:r>
                              <m:r>
                                <a:rPr lang="en-US" sz="1800" b="0" i="1" smtClean="0">
                                  <a:latin typeface="Cambria Math" panose="02040503050406030204" pitchFamily="18" charset="0"/>
                                </a:rPr>
                                <m:t>1535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0.3849</m:t>
                              </m:r>
                            </m:e>
                            <m:e>
                              <m:r>
                                <a:rPr lang="en-US" sz="1800" i="1">
                                  <a:latin typeface="Cambria Math" panose="02040503050406030204" pitchFamily="18" charset="0"/>
                                </a:rPr>
                                <m:t>0.</m:t>
                              </m:r>
                              <m:r>
                                <a:rPr lang="en-US" sz="1800" b="0" i="1" smtClean="0">
                                  <a:latin typeface="Cambria Math" panose="02040503050406030204" pitchFamily="18" charset="0"/>
                                </a:rPr>
                                <m:t>1580</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4236</m:t>
                              </m:r>
                            </m:e>
                            <m:e>
                              <m:r>
                                <a:rPr lang="en-US" sz="1800" i="1">
                                  <a:latin typeface="Cambria Math" panose="02040503050406030204" pitchFamily="18" charset="0"/>
                                </a:rPr>
                                <m:t>0.4</m:t>
                              </m:r>
                              <m:r>
                                <a:rPr lang="en-US" sz="1800" b="0" i="1" smtClean="0">
                                  <a:latin typeface="Cambria Math" panose="02040503050406030204" pitchFamily="18" charset="0"/>
                                </a:rPr>
                                <m:t>615</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1.0651</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95557" y="1981200"/>
                <a:ext cx="6840975" cy="1476430"/>
              </a:xfrm>
              <a:prstGeom prst="rect">
                <a:avLst/>
              </a:prstGeom>
              <a:blipFill>
                <a:blip r:embed="rId6"/>
                <a:stretch>
                  <a:fillRect t="-2893"/>
                </a:stretch>
              </a:blipFill>
            </p:spPr>
            <p:txBody>
              <a:bodyPr/>
              <a:lstStyle/>
              <a:p>
                <a:r>
                  <a:rPr lang="en-US">
                    <a:noFill/>
                  </a:rPr>
                  <a:t> </a:t>
                </a:r>
              </a:p>
            </p:txBody>
          </p:sp>
        </mc:Fallback>
      </mc:AlternateContent>
    </p:spTree>
    <p:extLst>
      <p:ext uri="{BB962C8B-B14F-4D97-AF65-F5344CB8AC3E}">
        <p14:creationId xmlns:p14="http://schemas.microsoft.com/office/powerpoint/2010/main" val="1828459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p>
        </p:txBody>
      </p:sp>
      <p:sp>
        <p:nvSpPr>
          <p:cNvPr id="3" name="Content Placeholder 2"/>
          <p:cNvSpPr>
            <a:spLocks noGrp="1"/>
          </p:cNvSpPr>
          <p:nvPr>
            <p:ph idx="1"/>
          </p:nvPr>
        </p:nvSpPr>
        <p:spPr>
          <a:xfrm>
            <a:off x="381000" y="1066800"/>
            <a:ext cx="8305800" cy="4114800"/>
          </a:xfrm>
        </p:spPr>
        <p:txBody>
          <a:bodyPr/>
          <a:lstStyle/>
          <a:p>
            <a:pPr algn="just">
              <a:buClrTx/>
              <a:buFont typeface="Arial" panose="020B0604020202020204" pitchFamily="34" charset="0"/>
              <a:buChar char="•"/>
            </a:pPr>
            <a:r>
              <a:rPr lang="en-US" sz="1800" dirty="0">
                <a:solidFill>
                  <a:srgbClr val="000000"/>
                </a:solidFill>
              </a:rPr>
              <a:t>In the sequence impedance matrix, the 1,1 term is the zero sequence impedance, the 2,2 term is the positive sequence impedance, and the 3,3 term is the negative sequence impedance. The 2,2 and 3,3 terms are equal, which demonstrates that for line segments, the positive and negative sequence impedances are equal. </a:t>
            </a:r>
          </a:p>
          <a:p>
            <a:pPr algn="just">
              <a:buClrTx/>
              <a:buFont typeface="Arial" panose="020B0604020202020204" pitchFamily="34" charset="0"/>
              <a:buChar char="•"/>
            </a:pPr>
            <a:r>
              <a:rPr lang="en-US" sz="1800" dirty="0">
                <a:solidFill>
                  <a:srgbClr val="000000"/>
                </a:solidFill>
              </a:rPr>
              <a:t>Note that the off-diagonal terms are not zero. This implies that there is mutual coupling between sequences. This is a result of the nonsymmetrical spacing between phases. With the off-diagonal terms being nonzero, the three sequence networks representing the line will not be independent. However, it is noted that the off-diagonal terms are small relative to the diagonal terms.</a:t>
            </a:r>
          </a:p>
          <a:p>
            <a:pPr algn="just">
              <a:buClrTx/>
              <a:buFont typeface="Arial" panose="020B0604020202020204" pitchFamily="34" charset="0"/>
              <a:buChar char="•"/>
            </a:pPr>
            <a:r>
              <a:rPr lang="en-US" sz="1800" dirty="0">
                <a:solidFill>
                  <a:srgbClr val="000000"/>
                </a:solidFill>
              </a:rPr>
              <a:t>In high-voltage transmission lines, it is usually assumed that the lines are transposed and that the phase currents represent a balanced three-phase set. The transposition can be simulated in Example 1 by replacing the diagonal terms of the phase impedance matrix with the average value of the diagonal terms (0.4619 + </a:t>
            </a:r>
            <a:r>
              <a:rPr lang="en-US" sz="1800" i="1" dirty="0">
                <a:solidFill>
                  <a:srgbClr val="000000"/>
                </a:solidFill>
              </a:rPr>
              <a:t>j</a:t>
            </a:r>
            <a:r>
              <a:rPr lang="en-US" sz="1800" dirty="0">
                <a:solidFill>
                  <a:srgbClr val="000000"/>
                </a:solidFill>
              </a:rPr>
              <a:t>1.0638) and replacing each off-diagonal term with the average of the off-diagonal terms (0.1558 + </a:t>
            </a:r>
            <a:r>
              <a:rPr lang="en-US" sz="1800" i="1" dirty="0">
                <a:solidFill>
                  <a:srgbClr val="000000"/>
                </a:solidFill>
              </a:rPr>
              <a:t>j</a:t>
            </a:r>
            <a:r>
              <a:rPr lang="en-US" sz="1800" dirty="0">
                <a:solidFill>
                  <a:srgbClr val="000000"/>
                </a:solidFill>
              </a:rPr>
              <a:t>0.4368).</a:t>
            </a:r>
          </a:p>
          <a:p>
            <a:endParaRPr lang="en-US" sz="1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1084455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1</a:t>
            </a:r>
          </a:p>
        </p:txBody>
      </p:sp>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895290"/>
            <a:ext cx="6324600" cy="400110"/>
          </a:xfrm>
          <a:prstGeom prst="rect">
            <a:avLst/>
          </a:prstGeom>
        </p:spPr>
        <p:txBody>
          <a:bodyPr wrap="square">
            <a:spAutoFit/>
          </a:bodyPr>
          <a:lstStyle/>
          <a:p>
            <a:r>
              <a:rPr lang="en-US" sz="2000" dirty="0">
                <a:solidFill>
                  <a:srgbClr val="000000"/>
                </a:solidFill>
              </a:rPr>
              <a:t>This modified phase impedance matrix becomes</a:t>
            </a:r>
          </a:p>
        </p:txBody>
      </p:sp>
      <p:sp>
        <p:nvSpPr>
          <p:cNvPr id="7" name="Rectangle 6"/>
          <p:cNvSpPr/>
          <p:nvPr/>
        </p:nvSpPr>
        <p:spPr>
          <a:xfrm>
            <a:off x="381000" y="3465255"/>
            <a:ext cx="8153400" cy="2554545"/>
          </a:xfrm>
          <a:prstGeom prst="rect">
            <a:avLst/>
          </a:prstGeom>
        </p:spPr>
        <p:txBody>
          <a:bodyPr wrap="square">
            <a:spAutoFit/>
          </a:bodyPr>
          <a:lstStyle/>
          <a:p>
            <a:pPr algn="just"/>
            <a:r>
              <a:rPr lang="en-US" sz="2000" dirty="0">
                <a:solidFill>
                  <a:srgbClr val="000000"/>
                </a:solidFill>
              </a:rPr>
              <a:t>Note now that the off-diagonal terms are all equal to zero, meaning that there is no mutual coupling between sequence networks. It should also be noted that the modified zero, positive, and negative sequence impedances are exactly equal to the exact sequence impedances that were first computed.</a:t>
            </a:r>
          </a:p>
          <a:p>
            <a:pPr algn="just"/>
            <a:r>
              <a:rPr lang="en-US" sz="2000" dirty="0">
                <a:solidFill>
                  <a:srgbClr val="FF0000"/>
                </a:solidFill>
              </a:rPr>
              <a:t>The results of this example should not be interpreted to mean that a three-phase distribution line can be assumed to have been transposed. The original phase impedance matrix must be used if the correct effect of the mutual coupling between phases is to be modeled.</a:t>
            </a:r>
          </a:p>
        </p:txBody>
      </p:sp>
      <mc:AlternateContent xmlns:mc="http://schemas.openxmlformats.org/markup-compatibility/2006" xmlns:a14="http://schemas.microsoft.com/office/drawing/2010/main">
        <mc:Choice Requires="a14">
          <p:sp>
            <p:nvSpPr>
              <p:cNvPr id="8" name="TextBox 7"/>
              <p:cNvSpPr txBox="1"/>
              <p:nvPr/>
            </p:nvSpPr>
            <p:spPr>
              <a:xfrm>
                <a:off x="1080076" y="1241317"/>
                <a:ext cx="6755247"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r>
                              <a:rPr lang="en-US" sz="1600" b="0" i="1" smtClean="0">
                                <a:latin typeface="Cambria Math" panose="02040503050406030204" pitchFamily="18" charset="0"/>
                              </a:rPr>
                              <m:t>1</m:t>
                            </m:r>
                          </m:e>
                          <m:sub>
                            <m:r>
                              <a:rPr lang="en-US" sz="1600" i="1">
                                <a:latin typeface="Cambria Math" panose="02040503050406030204" pitchFamily="18" charset="0"/>
                              </a:rPr>
                              <m:t>𝑎𝑏𝑐</m:t>
                            </m:r>
                          </m:sub>
                        </m:sSub>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.4619+</m:t>
                              </m:r>
                              <m:r>
                                <a:rPr lang="en-US" sz="1600" b="0" i="1" smtClean="0">
                                  <a:latin typeface="Cambria Math" panose="02040503050406030204" pitchFamily="18" charset="0"/>
                                </a:rPr>
                                <m:t>𝑗</m:t>
                              </m:r>
                              <m:r>
                                <a:rPr lang="en-US" sz="1600" b="0" i="1" smtClean="0">
                                  <a:latin typeface="Cambria Math" panose="02040503050406030204" pitchFamily="18" charset="0"/>
                                </a:rPr>
                                <m:t>1.0638</m:t>
                              </m:r>
                            </m:e>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4368</m:t>
                              </m:r>
                            </m:e>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4368</m:t>
                              </m:r>
                            </m:e>
                          </m:mr>
                          <m:mr>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0.4368</m:t>
                              </m:r>
                            </m:e>
                            <m:e>
                              <m:r>
                                <a:rPr lang="en-US" sz="1600" i="1">
                                  <a:latin typeface="Cambria Math" panose="02040503050406030204" pitchFamily="18" charset="0"/>
                                </a:rPr>
                                <m:t>0.4</m:t>
                              </m:r>
                              <m:r>
                                <a:rPr lang="en-US" sz="1600" b="0" i="1" smtClean="0">
                                  <a:latin typeface="Cambria Math" panose="02040503050406030204" pitchFamily="18" charset="0"/>
                                </a:rPr>
                                <m:t>619</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1.0638</m:t>
                              </m:r>
                            </m:e>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0.4368</m:t>
                              </m:r>
                            </m:e>
                          </m:mr>
                          <m:mr>
                            <m:e>
                              <m:r>
                                <a:rPr lang="en-US" sz="1600" i="1">
                                  <a:latin typeface="Cambria Math" panose="02040503050406030204" pitchFamily="18" charset="0"/>
                                </a:rPr>
                                <m:t>0.</m:t>
                              </m:r>
                              <m:r>
                                <a:rPr lang="en-US" sz="1600" b="0" i="1" smtClean="0">
                                  <a:latin typeface="Cambria Math" panose="02040503050406030204" pitchFamily="18" charset="0"/>
                                </a:rPr>
                                <m:t>1558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0.4368</m:t>
                              </m:r>
                            </m:e>
                            <m:e>
                              <m:r>
                                <a:rPr lang="en-US" sz="1600" i="1">
                                  <a:latin typeface="Cambria Math" panose="02040503050406030204" pitchFamily="18" charset="0"/>
                                </a:rPr>
                                <m:t>0.</m:t>
                              </m:r>
                              <m:r>
                                <a:rPr lang="en-US" sz="1600" b="0" i="1" smtClean="0">
                                  <a:latin typeface="Cambria Math" panose="02040503050406030204" pitchFamily="18" charset="0"/>
                                </a:rPr>
                                <m:t>1580</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4268</m:t>
                              </m:r>
                            </m:e>
                            <m:e>
                              <m:r>
                                <a:rPr lang="en-US" sz="1600" i="1">
                                  <a:latin typeface="Cambria Math" panose="02040503050406030204" pitchFamily="18" charset="0"/>
                                </a:rPr>
                                <m:t>0.4</m:t>
                              </m:r>
                              <m:r>
                                <a:rPr lang="en-US" sz="1600" b="0" i="1" smtClean="0">
                                  <a:latin typeface="Cambria Math" panose="02040503050406030204" pitchFamily="18" charset="0"/>
                                </a:rPr>
                                <m:t>619</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1.0638</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080076" y="1241317"/>
                <a:ext cx="6755247" cy="10288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43000" y="2743200"/>
                <a:ext cx="6752105"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r>
                              <a:rPr lang="en-US" sz="1600" b="0" i="1" smtClean="0">
                                <a:latin typeface="Cambria Math" panose="02040503050406030204" pitchFamily="18" charset="0"/>
                              </a:rPr>
                              <m:t>1</m:t>
                            </m:r>
                          </m:e>
                          <m:sub>
                            <m:r>
                              <a:rPr lang="en-US" sz="1600" b="0" i="1" smtClean="0">
                                <a:latin typeface="Cambria Math" panose="02040503050406030204" pitchFamily="18" charset="0"/>
                              </a:rPr>
                              <m:t>012</m:t>
                            </m:r>
                          </m:sub>
                        </m:sSub>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.7735+</m:t>
                              </m:r>
                              <m:r>
                                <a:rPr lang="en-US" sz="1600" b="0" i="1" smtClean="0">
                                  <a:latin typeface="Cambria Math" panose="02040503050406030204" pitchFamily="18" charset="0"/>
                                </a:rPr>
                                <m:t>𝑗</m:t>
                              </m:r>
                              <m:r>
                                <a:rPr lang="en-US" sz="1600" b="0" i="1" smtClean="0">
                                  <a:latin typeface="Cambria Math" panose="02040503050406030204" pitchFamily="18" charset="0"/>
                                </a:rPr>
                                <m:t>1.9373</m:t>
                              </m:r>
                            </m:e>
                            <m:e>
                              <m:r>
                                <a:rPr lang="en-US" sz="1600" i="1" smtClean="0">
                                  <a:latin typeface="Cambria Math" panose="02040503050406030204" pitchFamily="18" charset="0"/>
                                </a:rPr>
                                <m:t>0</m:t>
                              </m:r>
                            </m:e>
                            <m:e>
                              <m:r>
                                <a:rPr lang="en-US" sz="1600" i="1" smtClean="0">
                                  <a:latin typeface="Cambria Math" panose="02040503050406030204" pitchFamily="18" charset="0"/>
                                </a:rPr>
                                <m:t>0</m:t>
                              </m:r>
                            </m:e>
                          </m:mr>
                          <m:mr>
                            <m:e>
                              <m:r>
                                <a:rPr lang="en-US" sz="1600" i="1" smtClean="0">
                                  <a:latin typeface="Cambria Math" panose="02040503050406030204" pitchFamily="18" charset="0"/>
                                </a:rPr>
                                <m:t>0</m:t>
                              </m:r>
                            </m:e>
                            <m:e>
                              <m:r>
                                <a:rPr lang="en-US" sz="1600" i="1">
                                  <a:latin typeface="Cambria Math" panose="02040503050406030204" pitchFamily="18" charset="0"/>
                                </a:rPr>
                                <m:t>0.</m:t>
                              </m:r>
                              <m:r>
                                <a:rPr lang="en-US" sz="1600" i="1" smtClean="0">
                                  <a:latin typeface="Cambria Math" panose="02040503050406030204" pitchFamily="18" charset="0"/>
                                </a:rPr>
                                <m:t>3</m:t>
                              </m:r>
                              <m:r>
                                <a:rPr lang="en-US" sz="1600" b="0" i="1" smtClean="0">
                                  <a:latin typeface="Cambria Math" panose="02040503050406030204" pitchFamily="18" charset="0"/>
                                </a:rPr>
                                <m:t>061</m:t>
                              </m:r>
                              <m:r>
                                <a:rPr lang="en-US" sz="1600" i="1">
                                  <a:latin typeface="Cambria Math" panose="02040503050406030204" pitchFamily="18" charset="0"/>
                                </a:rPr>
                                <m:t>+</m:t>
                              </m:r>
                              <m:r>
                                <a:rPr lang="en-US" sz="1600" i="1">
                                  <a:latin typeface="Cambria Math" panose="02040503050406030204" pitchFamily="18" charset="0"/>
                                </a:rPr>
                                <m:t>𝑗</m:t>
                              </m:r>
                              <m:r>
                                <a:rPr lang="en-US" sz="1600" i="1" smtClean="0">
                                  <a:latin typeface="Cambria Math" panose="02040503050406030204" pitchFamily="18" charset="0"/>
                                </a:rPr>
                                <m:t>0</m:t>
                              </m:r>
                              <m:r>
                                <a:rPr lang="en-US" sz="1600" b="0" i="1" smtClean="0">
                                  <a:latin typeface="Cambria Math" panose="02040503050406030204" pitchFamily="18" charset="0"/>
                                </a:rPr>
                                <m:t>.6270</m:t>
                              </m:r>
                            </m:e>
                            <m:e>
                              <m:r>
                                <a:rPr lang="en-US" sz="1600" i="1" smtClean="0">
                                  <a:latin typeface="Cambria Math" panose="02040503050406030204" pitchFamily="18" charset="0"/>
                                </a:rPr>
                                <m:t>0</m:t>
                              </m:r>
                            </m:e>
                          </m:mr>
                          <m:mr>
                            <m:e>
                              <m:r>
                                <a:rPr lang="en-US" sz="1600" i="1" smtClean="0">
                                  <a:latin typeface="Cambria Math" panose="02040503050406030204" pitchFamily="18" charset="0"/>
                                </a:rPr>
                                <m:t>0</m:t>
                              </m:r>
                            </m:e>
                            <m:e>
                              <m:r>
                                <a:rPr lang="en-US" sz="1600" i="1" smtClean="0">
                                  <a:latin typeface="Cambria Math" panose="02040503050406030204" pitchFamily="18" charset="0"/>
                                </a:rPr>
                                <m:t>0</m:t>
                              </m:r>
                            </m:e>
                            <m:e>
                              <m:r>
                                <a:rPr lang="en-US" sz="1600" i="1">
                                  <a:latin typeface="Cambria Math" panose="02040503050406030204" pitchFamily="18" charset="0"/>
                                </a:rPr>
                                <m:t>0.</m:t>
                              </m:r>
                              <m:r>
                                <a:rPr lang="en-US" sz="1600" i="1" smtClean="0">
                                  <a:latin typeface="Cambria Math" panose="02040503050406030204" pitchFamily="18" charset="0"/>
                                </a:rPr>
                                <m:t>3</m:t>
                              </m:r>
                              <m:r>
                                <a:rPr lang="en-US" sz="1600" b="0" i="1" smtClean="0">
                                  <a:latin typeface="Cambria Math" panose="02040503050406030204" pitchFamily="18" charset="0"/>
                                </a:rPr>
                                <m:t>061</m:t>
                              </m:r>
                              <m:r>
                                <a:rPr lang="en-US" sz="1600" i="1">
                                  <a:latin typeface="Cambria Math" panose="02040503050406030204" pitchFamily="18" charset="0"/>
                                </a:rPr>
                                <m:t>+</m:t>
                              </m:r>
                              <m:r>
                                <a:rPr lang="en-US" sz="1600" i="1">
                                  <a:latin typeface="Cambria Math" panose="02040503050406030204" pitchFamily="18" charset="0"/>
                                </a:rPr>
                                <m:t>𝑗</m:t>
                              </m:r>
                              <m:r>
                                <a:rPr lang="en-US" sz="1600" i="1" smtClean="0">
                                  <a:latin typeface="Cambria Math" panose="02040503050406030204" pitchFamily="18" charset="0"/>
                                </a:rPr>
                                <m:t>0</m:t>
                              </m:r>
                              <m:r>
                                <a:rPr lang="en-US" sz="1600" b="0" i="1" smtClean="0">
                                  <a:latin typeface="Cambria Math" panose="02040503050406030204" pitchFamily="18" charset="0"/>
                                </a:rPr>
                                <m:t>.6270</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1143000" y="2743200"/>
                <a:ext cx="6752105" cy="1028808"/>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42875" y="1981200"/>
            <a:ext cx="8867775" cy="707886"/>
          </a:xfrm>
          <a:prstGeom prst="rect">
            <a:avLst/>
          </a:prstGeom>
        </p:spPr>
        <p:txBody>
          <a:bodyPr wrap="square">
            <a:spAutoFit/>
          </a:bodyPr>
          <a:lstStyle/>
          <a:p>
            <a:pPr algn="just" eaLnBrk="1" fontAlgn="auto" hangingPunct="1">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Using this modified phase impedance matrix in the symmetrical component transformation equation results in the modified sequence impedance matrix:</a:t>
            </a:r>
          </a:p>
        </p:txBody>
      </p:sp>
    </p:spTree>
    <p:extLst>
      <p:ext uri="{BB962C8B-B14F-4D97-AF65-F5344CB8AC3E}">
        <p14:creationId xmlns:p14="http://schemas.microsoft.com/office/powerpoint/2010/main" val="3747019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3" name="Content Placeholder 2"/>
          <p:cNvSpPr>
            <a:spLocks noGrp="1"/>
          </p:cNvSpPr>
          <p:nvPr>
            <p:ph idx="1"/>
          </p:nvPr>
        </p:nvSpPr>
        <p:spPr>
          <a:xfrm>
            <a:off x="228600" y="990600"/>
            <a:ext cx="8458200" cy="4114800"/>
          </a:xfrm>
        </p:spPr>
        <p:txBody>
          <a:bodyPr/>
          <a:lstStyle/>
          <a:p>
            <a:pPr algn="just">
              <a:buClrTx/>
              <a:buFont typeface="Arial" panose="020B0604020202020204" pitchFamily="34" charset="0"/>
              <a:buChar char="•"/>
            </a:pPr>
            <a:r>
              <a:rPr lang="en-US" sz="2400" dirty="0">
                <a:solidFill>
                  <a:srgbClr val="000000"/>
                </a:solidFill>
                <a:latin typeface="Times"/>
                <a:cs typeface="Times"/>
              </a:rPr>
              <a:t>It is fairly common in a distribution system to find instances where two distribution lines are “physically” parallel. The parallel combination may have both distribution lines constructed on the same pole or the two lines may run in parallel on separate poles but on the same right-of-way. </a:t>
            </a:r>
          </a:p>
          <a:p>
            <a:pPr algn="just">
              <a:buClrTx/>
              <a:buFont typeface="Arial" panose="020B0604020202020204" pitchFamily="34" charset="0"/>
              <a:buChar char="•"/>
            </a:pPr>
            <a:r>
              <a:rPr lang="en-US" sz="2400" dirty="0">
                <a:solidFill>
                  <a:srgbClr val="000000"/>
                </a:solidFill>
                <a:latin typeface="Times"/>
                <a:cs typeface="Times"/>
              </a:rPr>
              <a:t>For example, two different feeders leaving a substation may share a common pole or right-of-way before they branch out to their own service areas. It is also possible that two feeders may converge and run in parallel until again they branch out into their own service areas. The lines could also be underground circuits sharing a common trench. </a:t>
            </a:r>
          </a:p>
          <a:p>
            <a:pPr algn="just">
              <a:buClrTx/>
              <a:buFont typeface="Arial" panose="020B0604020202020204" pitchFamily="34" charset="0"/>
              <a:buChar char="•"/>
            </a:pPr>
            <a:r>
              <a:rPr lang="en-US" sz="2400" dirty="0">
                <a:solidFill>
                  <a:srgbClr val="000000"/>
                </a:solidFill>
                <a:latin typeface="Times"/>
                <a:cs typeface="Times"/>
              </a:rPr>
              <a:t>In all of the cases, the question becomes, How should the parallel lines be modeled and analyzed?</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Tree>
    <p:extLst>
      <p:ext uri="{BB962C8B-B14F-4D97-AF65-F5344CB8AC3E}">
        <p14:creationId xmlns:p14="http://schemas.microsoft.com/office/powerpoint/2010/main" val="1649762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14400"/>
            <a:ext cx="8229600" cy="830997"/>
          </a:xfrm>
          <a:prstGeom prst="rect">
            <a:avLst/>
          </a:prstGeom>
        </p:spPr>
        <p:txBody>
          <a:bodyPr wrap="square">
            <a:spAutoFit/>
          </a:bodyPr>
          <a:lstStyle/>
          <a:p>
            <a:r>
              <a:rPr lang="en-US" dirty="0"/>
              <a:t>Two parallel overhead lines on one pole are shown in Fig.8. Note in Fig.8 the phasing of the two lines.</a:t>
            </a:r>
          </a:p>
        </p:txBody>
      </p:sp>
      <p:pic>
        <p:nvPicPr>
          <p:cNvPr id="7" name="Picture 6"/>
          <p:cNvPicPr>
            <a:picLocks noChangeAspect="1"/>
          </p:cNvPicPr>
          <p:nvPr/>
        </p:nvPicPr>
        <p:blipFill>
          <a:blip r:embed="rId2"/>
          <a:stretch>
            <a:fillRect/>
          </a:stretch>
        </p:blipFill>
        <p:spPr>
          <a:xfrm>
            <a:off x="1676400" y="1676400"/>
            <a:ext cx="5410200" cy="4099008"/>
          </a:xfrm>
          <a:prstGeom prst="rect">
            <a:avLst/>
          </a:prstGeom>
        </p:spPr>
      </p:pic>
      <p:sp>
        <p:nvSpPr>
          <p:cNvPr id="8" name="TextBox 7"/>
          <p:cNvSpPr txBox="1"/>
          <p:nvPr/>
        </p:nvSpPr>
        <p:spPr>
          <a:xfrm>
            <a:off x="2057400" y="5715000"/>
            <a:ext cx="5374547" cy="400110"/>
          </a:xfrm>
          <a:prstGeom prst="rect">
            <a:avLst/>
          </a:prstGeom>
          <a:noFill/>
        </p:spPr>
        <p:txBody>
          <a:bodyPr wrap="square" rtlCol="0">
            <a:spAutoFit/>
          </a:bodyPr>
          <a:lstStyle/>
          <a:p>
            <a:pPr algn="ctr"/>
            <a:r>
              <a:rPr lang="en-US" sz="2000" dirty="0"/>
              <a:t>Fig.8 Parallel overhead line</a:t>
            </a:r>
          </a:p>
        </p:txBody>
      </p:sp>
    </p:spTree>
    <p:extLst>
      <p:ext uri="{BB962C8B-B14F-4D97-AF65-F5344CB8AC3E}">
        <p14:creationId xmlns:p14="http://schemas.microsoft.com/office/powerpoint/2010/main" val="1549091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14400"/>
            <a:ext cx="8305800" cy="1015663"/>
          </a:xfrm>
          <a:prstGeom prst="rect">
            <a:avLst/>
          </a:prstGeom>
        </p:spPr>
        <p:txBody>
          <a:bodyPr wrap="square">
            <a:spAutoFit/>
          </a:bodyPr>
          <a:lstStyle/>
          <a:p>
            <a:pPr algn="just"/>
            <a:r>
              <a:rPr lang="en-US" sz="2000" dirty="0"/>
              <a:t>The phase impedance matrix for the parallel distribution lines is computed by the application of Carson's equations and the Kron reduction method. The first step is to number the phase positions as follows:</a:t>
            </a:r>
          </a:p>
        </p:txBody>
      </p:sp>
      <p:graphicFrame>
        <p:nvGraphicFramePr>
          <p:cNvPr id="8" name="Table 7"/>
          <p:cNvGraphicFramePr>
            <a:graphicFrameLocks noGrp="1"/>
          </p:cNvGraphicFramePr>
          <p:nvPr>
            <p:extLst>
              <p:ext uri="{D42A27DB-BD31-4B8C-83A1-F6EECF244321}">
                <p14:modId xmlns:p14="http://schemas.microsoft.com/office/powerpoint/2010/main" val="2798934104"/>
              </p:ext>
            </p:extLst>
          </p:nvPr>
        </p:nvGraphicFramePr>
        <p:xfrm>
          <a:off x="838200" y="2438400"/>
          <a:ext cx="7424358" cy="969094"/>
        </p:xfrm>
        <a:graphic>
          <a:graphicData uri="http://schemas.openxmlformats.org/drawingml/2006/table">
            <a:tbl>
              <a:tblPr firstRow="1" bandRow="1">
                <a:tableStyleId>{5C22544A-7EE6-4342-B048-85BDC9FD1C3A}</a:tableStyleId>
              </a:tblPr>
              <a:tblGrid>
                <a:gridCol w="1396658">
                  <a:extLst>
                    <a:ext uri="{9D8B030D-6E8A-4147-A177-3AD203B41FA5}">
                      <a16:colId xmlns:a16="http://schemas.microsoft.com/office/drawing/2014/main" val="2597637374"/>
                    </a:ext>
                  </a:extLst>
                </a:gridCol>
                <a:gridCol w="739408">
                  <a:extLst>
                    <a:ext uri="{9D8B030D-6E8A-4147-A177-3AD203B41FA5}">
                      <a16:colId xmlns:a16="http://schemas.microsoft.com/office/drawing/2014/main" val="1349708712"/>
                    </a:ext>
                  </a:extLst>
                </a:gridCol>
                <a:gridCol w="759534">
                  <a:extLst>
                    <a:ext uri="{9D8B030D-6E8A-4147-A177-3AD203B41FA5}">
                      <a16:colId xmlns:a16="http://schemas.microsoft.com/office/drawing/2014/main" val="3198685434"/>
                    </a:ext>
                  </a:extLst>
                </a:gridCol>
                <a:gridCol w="936325">
                  <a:extLst>
                    <a:ext uri="{9D8B030D-6E8A-4147-A177-3AD203B41FA5}">
                      <a16:colId xmlns:a16="http://schemas.microsoft.com/office/drawing/2014/main" val="2872171279"/>
                    </a:ext>
                  </a:extLst>
                </a:gridCol>
                <a:gridCol w="878150">
                  <a:extLst>
                    <a:ext uri="{9D8B030D-6E8A-4147-A177-3AD203B41FA5}">
                      <a16:colId xmlns:a16="http://schemas.microsoft.com/office/drawing/2014/main" val="1630949225"/>
                    </a:ext>
                  </a:extLst>
                </a:gridCol>
                <a:gridCol w="957982">
                  <a:extLst>
                    <a:ext uri="{9D8B030D-6E8A-4147-A177-3AD203B41FA5}">
                      <a16:colId xmlns:a16="http://schemas.microsoft.com/office/drawing/2014/main" val="1169318663"/>
                    </a:ext>
                  </a:extLst>
                </a:gridCol>
                <a:gridCol w="798318">
                  <a:extLst>
                    <a:ext uri="{9D8B030D-6E8A-4147-A177-3AD203B41FA5}">
                      <a16:colId xmlns:a16="http://schemas.microsoft.com/office/drawing/2014/main" val="1940393117"/>
                    </a:ext>
                  </a:extLst>
                </a:gridCol>
                <a:gridCol w="957983">
                  <a:extLst>
                    <a:ext uri="{9D8B030D-6E8A-4147-A177-3AD203B41FA5}">
                      <a16:colId xmlns:a16="http://schemas.microsoft.com/office/drawing/2014/main" val="3731222160"/>
                    </a:ext>
                  </a:extLst>
                </a:gridCol>
              </a:tblGrid>
              <a:tr h="484547">
                <a:tc>
                  <a:txBody>
                    <a:bodyPr/>
                    <a:lstStyle/>
                    <a:p>
                      <a:pPr algn="ctr"/>
                      <a:r>
                        <a:rPr lang="en-US" dirty="0">
                          <a:solidFill>
                            <a:srgbClr val="224B50"/>
                          </a:solidFill>
                        </a:rPr>
                        <a:t>Position</a:t>
                      </a:r>
                    </a:p>
                  </a:txBody>
                  <a:tcPr/>
                </a:tc>
                <a:tc>
                  <a:txBody>
                    <a:bodyPr/>
                    <a:lstStyle/>
                    <a:p>
                      <a:pPr algn="ctr"/>
                      <a:r>
                        <a:rPr lang="en-US" dirty="0">
                          <a:solidFill>
                            <a:srgbClr val="224B50"/>
                          </a:solidFill>
                        </a:rPr>
                        <a:t>1</a:t>
                      </a:r>
                    </a:p>
                  </a:txBody>
                  <a:tcPr/>
                </a:tc>
                <a:tc>
                  <a:txBody>
                    <a:bodyPr/>
                    <a:lstStyle/>
                    <a:p>
                      <a:pPr algn="ctr"/>
                      <a:r>
                        <a:rPr lang="en-US" dirty="0">
                          <a:solidFill>
                            <a:srgbClr val="224B50"/>
                          </a:solidFill>
                        </a:rPr>
                        <a:t>2</a:t>
                      </a:r>
                    </a:p>
                  </a:txBody>
                  <a:tcPr/>
                </a:tc>
                <a:tc>
                  <a:txBody>
                    <a:bodyPr/>
                    <a:lstStyle/>
                    <a:p>
                      <a:pPr algn="ctr"/>
                      <a:r>
                        <a:rPr lang="en-US" dirty="0">
                          <a:solidFill>
                            <a:srgbClr val="224B50"/>
                          </a:solidFill>
                        </a:rPr>
                        <a:t>3</a:t>
                      </a:r>
                    </a:p>
                  </a:txBody>
                  <a:tcPr/>
                </a:tc>
                <a:tc>
                  <a:txBody>
                    <a:bodyPr/>
                    <a:lstStyle/>
                    <a:p>
                      <a:pPr algn="ctr"/>
                      <a:r>
                        <a:rPr lang="en-US" dirty="0">
                          <a:solidFill>
                            <a:srgbClr val="224B50"/>
                          </a:solidFill>
                        </a:rPr>
                        <a:t>4</a:t>
                      </a:r>
                    </a:p>
                  </a:txBody>
                  <a:tcPr/>
                </a:tc>
                <a:tc>
                  <a:txBody>
                    <a:bodyPr/>
                    <a:lstStyle/>
                    <a:p>
                      <a:pPr algn="ctr"/>
                      <a:r>
                        <a:rPr lang="en-US" dirty="0">
                          <a:solidFill>
                            <a:srgbClr val="224B50"/>
                          </a:solidFill>
                        </a:rPr>
                        <a:t>5</a:t>
                      </a:r>
                    </a:p>
                  </a:txBody>
                  <a:tcPr/>
                </a:tc>
                <a:tc>
                  <a:txBody>
                    <a:bodyPr/>
                    <a:lstStyle/>
                    <a:p>
                      <a:pPr algn="ctr"/>
                      <a:r>
                        <a:rPr lang="en-US" dirty="0">
                          <a:solidFill>
                            <a:srgbClr val="224B50"/>
                          </a:solidFill>
                        </a:rPr>
                        <a:t>6</a:t>
                      </a:r>
                    </a:p>
                  </a:txBody>
                  <a:tcPr/>
                </a:tc>
                <a:tc>
                  <a:txBody>
                    <a:bodyPr/>
                    <a:lstStyle/>
                    <a:p>
                      <a:pPr algn="ctr"/>
                      <a:r>
                        <a:rPr lang="en-US" dirty="0">
                          <a:solidFill>
                            <a:srgbClr val="224B50"/>
                          </a:solidFill>
                        </a:rPr>
                        <a:t>7</a:t>
                      </a:r>
                    </a:p>
                  </a:txBody>
                  <a:tcPr/>
                </a:tc>
                <a:extLst>
                  <a:ext uri="{0D108BD9-81ED-4DB2-BD59-A6C34878D82A}">
                    <a16:rowId xmlns:a16="http://schemas.microsoft.com/office/drawing/2014/main" val="2504530673"/>
                  </a:ext>
                </a:extLst>
              </a:tr>
              <a:tr h="484547">
                <a:tc>
                  <a:txBody>
                    <a:bodyPr/>
                    <a:lstStyle/>
                    <a:p>
                      <a:pPr algn="ctr"/>
                      <a:r>
                        <a:rPr lang="en-US" dirty="0"/>
                        <a:t>Line phase</a:t>
                      </a:r>
                    </a:p>
                  </a:txBody>
                  <a:tcPr/>
                </a:tc>
                <a:tc>
                  <a:txBody>
                    <a:bodyPr/>
                    <a:lstStyle/>
                    <a:p>
                      <a:pPr algn="ctr"/>
                      <a:r>
                        <a:rPr lang="en-US" dirty="0"/>
                        <a:t>1-a</a:t>
                      </a:r>
                    </a:p>
                  </a:txBody>
                  <a:tcPr/>
                </a:tc>
                <a:tc>
                  <a:txBody>
                    <a:bodyPr/>
                    <a:lstStyle/>
                    <a:p>
                      <a:pPr algn="ctr"/>
                      <a:r>
                        <a:rPr lang="en-US" dirty="0"/>
                        <a:t>1-b</a:t>
                      </a:r>
                    </a:p>
                  </a:txBody>
                  <a:tcPr/>
                </a:tc>
                <a:tc>
                  <a:txBody>
                    <a:bodyPr/>
                    <a:lstStyle/>
                    <a:p>
                      <a:pPr algn="ctr"/>
                      <a:r>
                        <a:rPr lang="en-US" dirty="0"/>
                        <a:t>1-c</a:t>
                      </a:r>
                    </a:p>
                  </a:txBody>
                  <a:tcPr/>
                </a:tc>
                <a:tc>
                  <a:txBody>
                    <a:bodyPr/>
                    <a:lstStyle/>
                    <a:p>
                      <a:pPr algn="ctr"/>
                      <a:r>
                        <a:rPr lang="en-US" dirty="0"/>
                        <a:t>2-a</a:t>
                      </a:r>
                    </a:p>
                  </a:txBody>
                  <a:tcPr/>
                </a:tc>
                <a:tc>
                  <a:txBody>
                    <a:bodyPr/>
                    <a:lstStyle/>
                    <a:p>
                      <a:pPr algn="ctr"/>
                      <a:r>
                        <a:rPr lang="en-US" dirty="0"/>
                        <a:t>2-b</a:t>
                      </a:r>
                    </a:p>
                  </a:txBody>
                  <a:tcPr/>
                </a:tc>
                <a:tc>
                  <a:txBody>
                    <a:bodyPr/>
                    <a:lstStyle/>
                    <a:p>
                      <a:pPr algn="ctr"/>
                      <a:r>
                        <a:rPr lang="en-US" dirty="0"/>
                        <a:t>2-c</a:t>
                      </a:r>
                    </a:p>
                  </a:txBody>
                  <a:tcPr/>
                </a:tc>
                <a:tc>
                  <a:txBody>
                    <a:bodyPr/>
                    <a:lstStyle/>
                    <a:p>
                      <a:pPr algn="ctr"/>
                      <a:r>
                        <a:rPr lang="en-US" dirty="0"/>
                        <a:t>Neutral</a:t>
                      </a:r>
                    </a:p>
                  </a:txBody>
                  <a:tcPr/>
                </a:tc>
                <a:extLst>
                  <a:ext uri="{0D108BD9-81ED-4DB2-BD59-A6C34878D82A}">
                    <a16:rowId xmlns:a16="http://schemas.microsoft.com/office/drawing/2014/main" val="2967729264"/>
                  </a:ext>
                </a:extLst>
              </a:tr>
            </a:tbl>
          </a:graphicData>
        </a:graphic>
      </p:graphicFrame>
      <p:sp>
        <p:nvSpPr>
          <p:cNvPr id="9" name="Rectangle 8"/>
          <p:cNvSpPr/>
          <p:nvPr/>
        </p:nvSpPr>
        <p:spPr>
          <a:xfrm>
            <a:off x="457200" y="3733800"/>
            <a:ext cx="8382000" cy="1938992"/>
          </a:xfrm>
          <a:prstGeom prst="rect">
            <a:avLst/>
          </a:prstGeom>
        </p:spPr>
        <p:txBody>
          <a:bodyPr wrap="square">
            <a:spAutoFit/>
          </a:bodyPr>
          <a:lstStyle/>
          <a:p>
            <a:pPr algn="just"/>
            <a:r>
              <a:rPr lang="en-US" sz="2000" dirty="0">
                <a:solidFill>
                  <a:srgbClr val="000000"/>
                </a:solidFill>
              </a:rPr>
              <a:t>With the phases numbered, the 7 × 7 primitive impedance matrix for 1 mile can be computed using the modified Carson's equations</a:t>
            </a:r>
            <a:r>
              <a:rPr lang="en-US" sz="2000">
                <a:solidFill>
                  <a:srgbClr val="000000"/>
                </a:solidFill>
              </a:rPr>
              <a:t>. </a:t>
            </a:r>
          </a:p>
          <a:p>
            <a:pPr algn="just"/>
            <a:r>
              <a:rPr lang="en-US" sz="2000">
                <a:solidFill>
                  <a:srgbClr val="000000"/>
                </a:solidFill>
              </a:rPr>
              <a:t>It </a:t>
            </a:r>
            <a:r>
              <a:rPr lang="en-US" sz="2000" dirty="0">
                <a:solidFill>
                  <a:srgbClr val="000000"/>
                </a:solidFill>
              </a:rPr>
              <a:t>should be pointed out that if the two parallel lines are on different poles, most likely each pole will have a grounded neutral conductor. In this case, there will be eight positions, and position 8 will correspond to the neutral on line 2. An 8 × 8 primitive impedance matrix will be developed for this case. </a:t>
            </a:r>
          </a:p>
        </p:txBody>
      </p:sp>
    </p:spTree>
    <p:extLst>
      <p:ext uri="{BB962C8B-B14F-4D97-AF65-F5344CB8AC3E}">
        <p14:creationId xmlns:p14="http://schemas.microsoft.com/office/powerpoint/2010/main" val="832146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Parallel Overhead Distribution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838200"/>
            <a:ext cx="8382000" cy="707886"/>
          </a:xfrm>
          <a:prstGeom prst="rect">
            <a:avLst/>
          </a:prstGeom>
        </p:spPr>
        <p:txBody>
          <a:bodyPr wrap="square">
            <a:spAutoFit/>
          </a:bodyPr>
          <a:lstStyle/>
          <a:p>
            <a:pPr algn="just"/>
            <a:r>
              <a:rPr lang="en-US" sz="2000" dirty="0">
                <a:solidFill>
                  <a:srgbClr val="000000"/>
                </a:solidFill>
              </a:rPr>
              <a:t>The Kron reduction will reduce the matrix to a 6 × 6 phase impedance matrix. With reference to Fig.8, the voltage drops in the two lines are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23103505"/>
              </p:ext>
            </p:extLst>
          </p:nvPr>
        </p:nvGraphicFramePr>
        <p:xfrm>
          <a:off x="1752600" y="1828800"/>
          <a:ext cx="5650614" cy="2065009"/>
        </p:xfrm>
        <a:graphic>
          <a:graphicData uri="http://schemas.openxmlformats.org/presentationml/2006/ole">
            <mc:AlternateContent xmlns:mc="http://schemas.openxmlformats.org/markup-compatibility/2006">
              <mc:Choice xmlns:v="urn:schemas-microsoft-com:vml" Requires="v">
                <p:oleObj name="Equation" r:id="rId2" imgW="3822480" imgH="1396800" progId="Equation.3">
                  <p:embed/>
                </p:oleObj>
              </mc:Choice>
              <mc:Fallback>
                <p:oleObj name="Equation" r:id="rId2" imgW="3822480" imgH="1396800" progId="Equation.3">
                  <p:embed/>
                  <p:pic>
                    <p:nvPicPr>
                      <p:cNvPr id="0" name=""/>
                      <p:cNvPicPr/>
                      <p:nvPr/>
                    </p:nvPicPr>
                    <p:blipFill>
                      <a:blip r:embed="rId3"/>
                      <a:stretch>
                        <a:fillRect/>
                      </a:stretch>
                    </p:blipFill>
                    <p:spPr>
                      <a:xfrm>
                        <a:off x="1752600" y="1828800"/>
                        <a:ext cx="5650614" cy="2065009"/>
                      </a:xfrm>
                      <a:prstGeom prst="rect">
                        <a:avLst/>
                      </a:prstGeom>
                    </p:spPr>
                  </p:pic>
                </p:oleObj>
              </mc:Fallback>
            </mc:AlternateContent>
          </a:graphicData>
        </a:graphic>
      </p:graphicFrame>
      <p:sp>
        <p:nvSpPr>
          <p:cNvPr id="9" name="TextBox 8"/>
          <p:cNvSpPr txBox="1"/>
          <p:nvPr/>
        </p:nvSpPr>
        <p:spPr>
          <a:xfrm>
            <a:off x="7924800" y="2743200"/>
            <a:ext cx="559769" cy="369332"/>
          </a:xfrm>
          <a:prstGeom prst="rect">
            <a:avLst/>
          </a:prstGeom>
          <a:noFill/>
        </p:spPr>
        <p:txBody>
          <a:bodyPr wrap="none" rtlCol="0">
            <a:spAutoFit/>
          </a:bodyPr>
          <a:lstStyle/>
          <a:p>
            <a:r>
              <a:rPr lang="en-US" dirty="0"/>
              <a:t>(70)</a:t>
            </a:r>
          </a:p>
        </p:txBody>
      </p:sp>
      <p:sp>
        <p:nvSpPr>
          <p:cNvPr id="10" name="Rectangle 9"/>
          <p:cNvSpPr/>
          <p:nvPr/>
        </p:nvSpPr>
        <p:spPr>
          <a:xfrm>
            <a:off x="228600" y="4114800"/>
            <a:ext cx="8534400" cy="707886"/>
          </a:xfrm>
          <a:prstGeom prst="rect">
            <a:avLst/>
          </a:prstGeom>
        </p:spPr>
        <p:txBody>
          <a:bodyPr wrap="square">
            <a:spAutoFit/>
          </a:bodyPr>
          <a:lstStyle/>
          <a:p>
            <a:r>
              <a:rPr lang="en-US" sz="2000" dirty="0">
                <a:solidFill>
                  <a:srgbClr val="000000"/>
                </a:solidFill>
              </a:rPr>
              <a:t>Partition Equation (70) between the third and fourth rows and columns so that series voltage drops for 1 mile of line are given by</a:t>
            </a:r>
          </a:p>
        </p:txBody>
      </p:sp>
      <p:graphicFrame>
        <p:nvGraphicFramePr>
          <p:cNvPr id="11" name="Object 10"/>
          <p:cNvGraphicFramePr>
            <a:graphicFrameLocks noChangeAspect="1"/>
          </p:cNvGraphicFramePr>
          <p:nvPr>
            <p:extLst>
              <p:ext uri="{D42A27DB-BD31-4B8C-83A1-F6EECF244321}">
                <p14:modId xmlns:p14="http://schemas.microsoft.com/office/powerpoint/2010/main" val="3672261188"/>
              </p:ext>
            </p:extLst>
          </p:nvPr>
        </p:nvGraphicFramePr>
        <p:xfrm>
          <a:off x="2514600" y="4953000"/>
          <a:ext cx="4204353" cy="757541"/>
        </p:xfrm>
        <a:graphic>
          <a:graphicData uri="http://schemas.openxmlformats.org/presentationml/2006/ole">
            <mc:AlternateContent xmlns:mc="http://schemas.openxmlformats.org/markup-compatibility/2006">
              <mc:Choice xmlns:v="urn:schemas-microsoft-com:vml" Requires="v">
                <p:oleObj name="Equation" r:id="rId4" imgW="2819160" imgH="507960" progId="Equation.3">
                  <p:embed/>
                </p:oleObj>
              </mc:Choice>
              <mc:Fallback>
                <p:oleObj name="Equation" r:id="rId4" imgW="2819160" imgH="507960" progId="Equation.3">
                  <p:embed/>
                  <p:pic>
                    <p:nvPicPr>
                      <p:cNvPr id="0" name=""/>
                      <p:cNvPicPr/>
                      <p:nvPr/>
                    </p:nvPicPr>
                    <p:blipFill>
                      <a:blip r:embed="rId5"/>
                      <a:stretch>
                        <a:fillRect/>
                      </a:stretch>
                    </p:blipFill>
                    <p:spPr>
                      <a:xfrm>
                        <a:off x="2514600" y="4953000"/>
                        <a:ext cx="4204353" cy="757541"/>
                      </a:xfrm>
                      <a:prstGeom prst="rect">
                        <a:avLst/>
                      </a:prstGeom>
                    </p:spPr>
                  </p:pic>
                </p:oleObj>
              </mc:Fallback>
            </mc:AlternateContent>
          </a:graphicData>
        </a:graphic>
      </p:graphicFrame>
      <p:sp>
        <p:nvSpPr>
          <p:cNvPr id="12" name="TextBox 11"/>
          <p:cNvSpPr txBox="1"/>
          <p:nvPr/>
        </p:nvSpPr>
        <p:spPr>
          <a:xfrm>
            <a:off x="7924800" y="5257800"/>
            <a:ext cx="559769" cy="369332"/>
          </a:xfrm>
          <a:prstGeom prst="rect">
            <a:avLst/>
          </a:prstGeom>
          <a:noFill/>
        </p:spPr>
        <p:txBody>
          <a:bodyPr wrap="none" rtlCol="0">
            <a:spAutoFit/>
          </a:bodyPr>
          <a:lstStyle/>
          <a:p>
            <a:r>
              <a:rPr lang="en-US" dirty="0"/>
              <a:t>(71)</a:t>
            </a:r>
          </a:p>
        </p:txBody>
      </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4384440" y="2017440"/>
              <a:ext cx="1831680" cy="179280"/>
            </p14:xfrm>
          </p:contentPart>
        </mc:Choice>
        <mc:Fallback xmlns="">
          <p:pic>
            <p:nvPicPr>
              <p:cNvPr id="3" name="Ink 2"/>
              <p:cNvPicPr/>
              <p:nvPr/>
            </p:nvPicPr>
            <p:blipFill>
              <a:blip r:embed="rId8"/>
              <a:stretch>
                <a:fillRect/>
              </a:stretch>
            </p:blipFill>
            <p:spPr>
              <a:xfrm>
                <a:off x="4381560" y="2014560"/>
                <a:ext cx="1837080" cy="184680"/>
              </a:xfrm>
              <a:prstGeom prst="rect">
                <a:avLst/>
              </a:prstGeom>
            </p:spPr>
          </p:pic>
        </mc:Fallback>
      </mc:AlternateContent>
    </p:spTree>
    <p:extLst>
      <p:ext uri="{BB962C8B-B14F-4D97-AF65-F5344CB8AC3E}">
        <p14:creationId xmlns:p14="http://schemas.microsoft.com/office/powerpoint/2010/main" val="3395337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Underground Cables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152400" y="838200"/>
            <a:ext cx="8763000" cy="1938992"/>
          </a:xfrm>
          <a:prstGeom prst="rect">
            <a:avLst/>
          </a:prstGeom>
        </p:spPr>
        <p:txBody>
          <a:bodyPr wrap="square">
            <a:spAutoFit/>
          </a:bodyPr>
          <a:lstStyle/>
          <a:p>
            <a:pPr algn="just"/>
            <a:r>
              <a:rPr lang="en-US" sz="2000" dirty="0">
                <a:solidFill>
                  <a:srgbClr val="000000"/>
                </a:solidFill>
              </a:rPr>
              <a:t>Fig.9 shows the general configuration of three underground cables (concentric neutral or tape shielded) with an additional neutral conductor.</a:t>
            </a:r>
          </a:p>
          <a:p>
            <a:pPr algn="just"/>
            <a:r>
              <a:rPr lang="en-US" sz="2000" dirty="0">
                <a:solidFill>
                  <a:srgbClr val="000000"/>
                </a:solidFill>
              </a:rPr>
              <a:t>The modified Carson's equations can be applied to underground cables in much the same manner as for overhead lines. The circuit of Fig.9 will result in a 7 × 7 primitive impedance matrix. For underground circuits that do not have the additional neutral conductor, the primitive impedance matrix will be 6 × 6.</a:t>
            </a:r>
          </a:p>
        </p:txBody>
      </p:sp>
      <p:pic>
        <p:nvPicPr>
          <p:cNvPr id="7" name="Picture 6"/>
          <p:cNvPicPr>
            <a:picLocks noChangeAspect="1"/>
          </p:cNvPicPr>
          <p:nvPr/>
        </p:nvPicPr>
        <p:blipFill>
          <a:blip r:embed="rId2"/>
          <a:stretch>
            <a:fillRect/>
          </a:stretch>
        </p:blipFill>
        <p:spPr>
          <a:xfrm>
            <a:off x="1882194" y="2743200"/>
            <a:ext cx="5356806" cy="2114959"/>
          </a:xfrm>
          <a:prstGeom prst="rect">
            <a:avLst/>
          </a:prstGeom>
        </p:spPr>
      </p:pic>
      <p:sp>
        <p:nvSpPr>
          <p:cNvPr id="8" name="TextBox 7"/>
          <p:cNvSpPr txBox="1"/>
          <p:nvPr/>
        </p:nvSpPr>
        <p:spPr>
          <a:xfrm>
            <a:off x="2057400" y="4690646"/>
            <a:ext cx="5374547" cy="338554"/>
          </a:xfrm>
          <a:prstGeom prst="rect">
            <a:avLst/>
          </a:prstGeom>
          <a:noFill/>
        </p:spPr>
        <p:txBody>
          <a:bodyPr wrap="square" rtlCol="0">
            <a:spAutoFit/>
          </a:bodyPr>
          <a:lstStyle/>
          <a:p>
            <a:pPr algn="ctr"/>
            <a:r>
              <a:rPr lang="en-US" sz="1600" dirty="0"/>
              <a:t>Fig.9 Three-phase underground with </a:t>
            </a:r>
            <a:r>
              <a:rPr lang="en-US" sz="1600"/>
              <a:t>additional neutral</a:t>
            </a:r>
            <a:endParaRPr lang="en-US" sz="1600" dirty="0"/>
          </a:p>
        </p:txBody>
      </p:sp>
      <p:sp>
        <p:nvSpPr>
          <p:cNvPr id="9" name="Rectangle 8"/>
          <p:cNvSpPr/>
          <p:nvPr/>
        </p:nvSpPr>
        <p:spPr>
          <a:xfrm>
            <a:off x="304800" y="5029200"/>
            <a:ext cx="8610600" cy="1015663"/>
          </a:xfrm>
          <a:prstGeom prst="rect">
            <a:avLst/>
          </a:prstGeom>
        </p:spPr>
        <p:txBody>
          <a:bodyPr wrap="square">
            <a:spAutoFit/>
          </a:bodyPr>
          <a:lstStyle/>
          <a:p>
            <a:r>
              <a:rPr lang="en-US" sz="2000" dirty="0">
                <a:solidFill>
                  <a:srgbClr val="000000"/>
                </a:solidFill>
              </a:rPr>
              <a:t>Two popular types of underground cables are the “concentric neutral cable” and the “tape shield cable.” To apply the modified Carson's equations, the resistance and GMR of the phase conductor and the equivalent neutral must be known.</a:t>
            </a:r>
          </a:p>
        </p:txBody>
      </p:sp>
    </p:spTree>
    <p:extLst>
      <p:ext uri="{BB962C8B-B14F-4D97-AF65-F5344CB8AC3E}">
        <p14:creationId xmlns:p14="http://schemas.microsoft.com/office/powerpoint/2010/main" val="567651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3" name="Content Placeholder 2"/>
          <p:cNvSpPr>
            <a:spLocks noGrp="1"/>
          </p:cNvSpPr>
          <p:nvPr>
            <p:ph idx="1"/>
          </p:nvPr>
        </p:nvSpPr>
        <p:spPr>
          <a:xfrm>
            <a:off x="381000" y="1066800"/>
            <a:ext cx="8458200" cy="2514600"/>
          </a:xfrm>
        </p:spPr>
        <p:txBody>
          <a:bodyPr/>
          <a:lstStyle/>
          <a:p>
            <a:pPr marL="0" indent="0">
              <a:buNone/>
            </a:pPr>
            <a:r>
              <a:rPr lang="en-US" sz="2000" dirty="0">
                <a:solidFill>
                  <a:srgbClr val="000000"/>
                </a:solidFill>
                <a:latin typeface="Times"/>
                <a:cs typeface="Times"/>
              </a:rPr>
              <a:t>Fig.10 shows a simple detail of a concentric neutral cable. The cable consists of a central “phase conductor” covered by a thin layer of nonmetallic semiconducting screen to which is bonded the insulating material. The insulation is then covered by a semiconducting insulation screen. The solid strands of concentric neutral are spiraled around the semiconducting screen with a uniform spacing between strands. Some cables will also have an insulating “jacket” encircling the neutral strands.</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6" name="Picture 5"/>
          <p:cNvPicPr>
            <a:picLocks noChangeAspect="1"/>
          </p:cNvPicPr>
          <p:nvPr/>
        </p:nvPicPr>
        <p:blipFill>
          <a:blip r:embed="rId2"/>
          <a:stretch>
            <a:fillRect/>
          </a:stretch>
        </p:blipFill>
        <p:spPr>
          <a:xfrm>
            <a:off x="1981200" y="3276600"/>
            <a:ext cx="5193743" cy="2343042"/>
          </a:xfrm>
          <a:prstGeom prst="rect">
            <a:avLst/>
          </a:prstGeom>
        </p:spPr>
      </p:pic>
      <p:sp>
        <p:nvSpPr>
          <p:cNvPr id="7" name="TextBox 6"/>
          <p:cNvSpPr txBox="1"/>
          <p:nvPr/>
        </p:nvSpPr>
        <p:spPr>
          <a:xfrm>
            <a:off x="1905000" y="5638800"/>
            <a:ext cx="5374547" cy="369332"/>
          </a:xfrm>
          <a:prstGeom prst="rect">
            <a:avLst/>
          </a:prstGeom>
          <a:noFill/>
        </p:spPr>
        <p:txBody>
          <a:bodyPr wrap="square" rtlCol="0">
            <a:spAutoFit/>
          </a:bodyPr>
          <a:lstStyle/>
          <a:p>
            <a:pPr algn="ctr"/>
            <a:r>
              <a:rPr lang="en-US" sz="1800" dirty="0"/>
              <a:t>Fig.10 Concentric neutral cable</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962160" y="3589920"/>
              <a:ext cx="59400" cy="973800"/>
            </p14:xfrm>
          </p:contentPart>
        </mc:Choice>
        <mc:Fallback xmlns="">
          <p:pic>
            <p:nvPicPr>
              <p:cNvPr id="9" name="Ink 8"/>
              <p:cNvPicPr/>
              <p:nvPr/>
            </p:nvPicPr>
            <p:blipFill>
              <a:blip r:embed="rId6"/>
              <a:stretch>
                <a:fillRect/>
              </a:stretch>
            </p:blipFill>
            <p:spPr>
              <a:xfrm>
                <a:off x="3955680" y="3587040"/>
                <a:ext cx="68400" cy="980640"/>
              </a:xfrm>
              <a:prstGeom prst="rect">
                <a:avLst/>
              </a:prstGeom>
            </p:spPr>
          </p:pic>
        </mc:Fallback>
      </mc:AlternateContent>
    </p:spTree>
    <p:extLst>
      <p:ext uri="{BB962C8B-B14F-4D97-AF65-F5344CB8AC3E}">
        <p14:creationId xmlns:p14="http://schemas.microsoft.com/office/powerpoint/2010/main" val="325101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 Primitive impedances </a:t>
            </a:r>
            <a:r>
              <a:rPr lang="en-US" sz="3200" dirty="0" err="1"/>
              <a:t>v.s</a:t>
            </a:r>
            <a:r>
              <a:rPr lang="en-US" sz="3200" dirty="0"/>
              <a:t>. Phase impedances</a:t>
            </a: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pic>
        <p:nvPicPr>
          <p:cNvPr id="25" name="Picture 24">
            <a:extLst>
              <a:ext uri="{FF2B5EF4-FFF2-40B4-BE49-F238E27FC236}">
                <a16:creationId xmlns:a16="http://schemas.microsoft.com/office/drawing/2014/main" id="{12A3A326-57A4-044F-9280-38489C32A857}"/>
              </a:ext>
            </a:extLst>
          </p:cNvPr>
          <p:cNvPicPr>
            <a:picLocks noChangeAspect="1"/>
          </p:cNvPicPr>
          <p:nvPr/>
        </p:nvPicPr>
        <p:blipFill>
          <a:blip r:embed="rId2"/>
          <a:stretch>
            <a:fillRect/>
          </a:stretch>
        </p:blipFill>
        <p:spPr>
          <a:xfrm>
            <a:off x="304800" y="1295400"/>
            <a:ext cx="4781253" cy="2133600"/>
          </a:xfrm>
          <a:prstGeom prst="rect">
            <a:avLst/>
          </a:prstGeom>
        </p:spPr>
      </p:pic>
      <p:pic>
        <p:nvPicPr>
          <p:cNvPr id="26" name="Picture 25">
            <a:extLst>
              <a:ext uri="{FF2B5EF4-FFF2-40B4-BE49-F238E27FC236}">
                <a16:creationId xmlns:a16="http://schemas.microsoft.com/office/drawing/2014/main" id="{2B13B682-B305-E94C-9E67-E6B7371C13D3}"/>
              </a:ext>
            </a:extLst>
          </p:cNvPr>
          <p:cNvPicPr>
            <a:picLocks noChangeAspect="1"/>
          </p:cNvPicPr>
          <p:nvPr/>
        </p:nvPicPr>
        <p:blipFill>
          <a:blip r:embed="rId3"/>
          <a:stretch>
            <a:fillRect/>
          </a:stretch>
        </p:blipFill>
        <p:spPr>
          <a:xfrm>
            <a:off x="304801" y="4072170"/>
            <a:ext cx="4781252" cy="1809276"/>
          </a:xfrm>
          <a:prstGeom prst="rect">
            <a:avLst/>
          </a:prstGeom>
        </p:spPr>
      </p:pic>
      <p:sp>
        <p:nvSpPr>
          <p:cNvPr id="27" name="Oval 26">
            <a:extLst>
              <a:ext uri="{FF2B5EF4-FFF2-40B4-BE49-F238E27FC236}">
                <a16:creationId xmlns:a16="http://schemas.microsoft.com/office/drawing/2014/main" id="{ADBAD098-0351-C14E-8D95-8C97BBB98793}"/>
              </a:ext>
            </a:extLst>
          </p:cNvPr>
          <p:cNvSpPr/>
          <p:nvPr/>
        </p:nvSpPr>
        <p:spPr>
          <a:xfrm>
            <a:off x="1905001" y="1219200"/>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C794D93-0A3D-FE47-8DD2-C01180671777}"/>
              </a:ext>
            </a:extLst>
          </p:cNvPr>
          <p:cNvSpPr/>
          <p:nvPr/>
        </p:nvSpPr>
        <p:spPr>
          <a:xfrm>
            <a:off x="2895601" y="1524000"/>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A543D2D-50EE-7C47-8823-47C1CBFE84F0}"/>
              </a:ext>
            </a:extLst>
          </p:cNvPr>
          <p:cNvSpPr/>
          <p:nvPr/>
        </p:nvSpPr>
        <p:spPr>
          <a:xfrm>
            <a:off x="990601" y="2694426"/>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BC60A21-A4E0-2D49-8A5A-D9D456519160}"/>
              </a:ext>
            </a:extLst>
          </p:cNvPr>
          <p:cNvSpPr txBox="1"/>
          <p:nvPr/>
        </p:nvSpPr>
        <p:spPr>
          <a:xfrm>
            <a:off x="5562601" y="1066800"/>
            <a:ext cx="3124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a:cs typeface="Times"/>
              </a:rPr>
              <a:t>Primitive self- and mutual- impedances calculated using Carston’s equation</a:t>
            </a:r>
          </a:p>
        </p:txBody>
      </p:sp>
      <p:sp>
        <p:nvSpPr>
          <p:cNvPr id="31" name="TextBox 30">
            <a:extLst>
              <a:ext uri="{FF2B5EF4-FFF2-40B4-BE49-F238E27FC236}">
                <a16:creationId xmlns:a16="http://schemas.microsoft.com/office/drawing/2014/main" id="{7B99B3EC-21AC-8741-97FE-2B6054E7D60B}"/>
              </a:ext>
            </a:extLst>
          </p:cNvPr>
          <p:cNvSpPr txBox="1"/>
          <p:nvPr/>
        </p:nvSpPr>
        <p:spPr>
          <a:xfrm>
            <a:off x="5563457" y="2423261"/>
            <a:ext cx="3124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a:cs typeface="Times"/>
              </a:rPr>
              <a:t>Neutral is modeled as an individual conductor. Hence, Z</a:t>
            </a:r>
            <a:r>
              <a:rPr lang="en-US" sz="2000" baseline="-25000" dirty="0">
                <a:latin typeface="Times"/>
                <a:cs typeface="Times"/>
              </a:rPr>
              <a:t>primitive</a:t>
            </a:r>
            <a:r>
              <a:rPr lang="en-US" sz="2000" dirty="0">
                <a:latin typeface="Times"/>
                <a:cs typeface="Times"/>
              </a:rPr>
              <a:t> is 4x4 in this case.</a:t>
            </a:r>
          </a:p>
        </p:txBody>
      </p:sp>
      <p:cxnSp>
        <p:nvCxnSpPr>
          <p:cNvPr id="32" name="Straight Arrow Connector 31">
            <a:extLst>
              <a:ext uri="{FF2B5EF4-FFF2-40B4-BE49-F238E27FC236}">
                <a16:creationId xmlns:a16="http://schemas.microsoft.com/office/drawing/2014/main" id="{10059F05-459D-0340-A979-7CF7294CA206}"/>
              </a:ext>
            </a:extLst>
          </p:cNvPr>
          <p:cNvCxnSpPr>
            <a:stCxn id="27" idx="7"/>
            <a:endCxn id="30" idx="1"/>
          </p:cNvCxnSpPr>
          <p:nvPr/>
        </p:nvCxnSpPr>
        <p:spPr>
          <a:xfrm>
            <a:off x="2230205" y="1274996"/>
            <a:ext cx="3332396" cy="299636"/>
          </a:xfrm>
          <a:prstGeom prst="straightConnector1">
            <a:avLst/>
          </a:prstGeom>
          <a:ln>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CB56106-80D6-164B-B2E9-16BC923DD642}"/>
              </a:ext>
            </a:extLst>
          </p:cNvPr>
          <p:cNvCxnSpPr/>
          <p:nvPr/>
        </p:nvCxnSpPr>
        <p:spPr>
          <a:xfrm flipV="1">
            <a:off x="3276601" y="1524000"/>
            <a:ext cx="2286000" cy="166031"/>
          </a:xfrm>
          <a:prstGeom prst="straightConnector1">
            <a:avLst/>
          </a:prstGeom>
          <a:ln>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5E23242-16E6-E049-AB77-898E321F742F}"/>
              </a:ext>
            </a:extLst>
          </p:cNvPr>
          <p:cNvCxnSpPr>
            <a:stCxn id="29" idx="6"/>
            <a:endCxn id="31" idx="1"/>
          </p:cNvCxnSpPr>
          <p:nvPr/>
        </p:nvCxnSpPr>
        <p:spPr>
          <a:xfrm>
            <a:off x="1371601" y="2884926"/>
            <a:ext cx="4191856" cy="4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472821D-40FF-354C-A9AC-EA7D27E737AB}"/>
              </a:ext>
            </a:extLst>
          </p:cNvPr>
          <p:cNvSpPr txBox="1"/>
          <p:nvPr/>
        </p:nvSpPr>
        <p:spPr>
          <a:xfrm>
            <a:off x="5562601" y="4326517"/>
            <a:ext cx="31242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a:cs typeface="Times"/>
              </a:rPr>
              <a:t>Using Kron reduction, neutral conductor’s impact can be rounded into the phase conductor. Hence, Z</a:t>
            </a:r>
            <a:r>
              <a:rPr lang="en-US" sz="2000" baseline="-25000" dirty="0">
                <a:latin typeface="Times"/>
                <a:cs typeface="Times"/>
              </a:rPr>
              <a:t>abc</a:t>
            </a:r>
            <a:r>
              <a:rPr lang="en-US" sz="2000" dirty="0">
                <a:latin typeface="Times"/>
                <a:cs typeface="Times"/>
              </a:rPr>
              <a:t> is 3x3.</a:t>
            </a:r>
          </a:p>
        </p:txBody>
      </p:sp>
      <p:sp>
        <p:nvSpPr>
          <p:cNvPr id="36" name="Oval 35">
            <a:extLst>
              <a:ext uri="{FF2B5EF4-FFF2-40B4-BE49-F238E27FC236}">
                <a16:creationId xmlns:a16="http://schemas.microsoft.com/office/drawing/2014/main" id="{3314F3CC-D52D-9E44-B927-91FB0BC2B0C9}"/>
              </a:ext>
            </a:extLst>
          </p:cNvPr>
          <p:cNvSpPr/>
          <p:nvPr/>
        </p:nvSpPr>
        <p:spPr>
          <a:xfrm>
            <a:off x="2514601" y="4072170"/>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D56DE38-D1EE-374A-87A2-9F985A9EF4C9}"/>
              </a:ext>
            </a:extLst>
          </p:cNvPr>
          <p:cNvSpPr/>
          <p:nvPr/>
        </p:nvSpPr>
        <p:spPr>
          <a:xfrm>
            <a:off x="3046289" y="4433395"/>
            <a:ext cx="381000" cy="381000"/>
          </a:xfrm>
          <a:prstGeom prst="ellipse">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a:extLst>
              <a:ext uri="{FF2B5EF4-FFF2-40B4-BE49-F238E27FC236}">
                <a16:creationId xmlns:a16="http://schemas.microsoft.com/office/drawing/2014/main" id="{08136C18-31AE-374B-B4BD-8A5BBA92D315}"/>
              </a:ext>
            </a:extLst>
          </p:cNvPr>
          <p:cNvSpPr/>
          <p:nvPr/>
        </p:nvSpPr>
        <p:spPr>
          <a:xfrm>
            <a:off x="2514601" y="3429000"/>
            <a:ext cx="531688" cy="457200"/>
          </a:xfrm>
          <a:prstGeom prst="downArrow">
            <a:avLst/>
          </a:prstGeom>
          <a:solidFill>
            <a:schemeClr val="accent5">
              <a:lumMod val="7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304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24400" y="2514599"/>
            <a:ext cx="4419599" cy="1946189"/>
          </a:xfrm>
          <a:prstGeom prst="rect">
            <a:avLst/>
          </a:prstGeom>
        </p:spPr>
      </p:pic>
      <p:sp>
        <p:nvSpPr>
          <p:cNvPr id="2" name="Title 1"/>
          <p:cNvSpPr>
            <a:spLocks noGrp="1"/>
          </p:cNvSpPr>
          <p:nvPr>
            <p:ph type="title"/>
          </p:nvPr>
        </p:nvSpPr>
        <p:spPr>
          <a:xfrm>
            <a:off x="457200" y="152400"/>
            <a:ext cx="7772400" cy="609600"/>
          </a:xfrm>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838200"/>
            <a:ext cx="8153400" cy="1015663"/>
          </a:xfrm>
          <a:prstGeom prst="rect">
            <a:avLst/>
          </a:prstGeom>
        </p:spPr>
        <p:txBody>
          <a:bodyPr wrap="square">
            <a:spAutoFit/>
          </a:bodyPr>
          <a:lstStyle/>
          <a:p>
            <a:r>
              <a:rPr lang="en-US" sz="2000" dirty="0">
                <a:solidFill>
                  <a:srgbClr val="000000"/>
                </a:solidFill>
              </a:rPr>
              <a:t>In order to </a:t>
            </a:r>
            <a:r>
              <a:rPr lang="en-US" sz="2000" b="1" dirty="0">
                <a:solidFill>
                  <a:srgbClr val="000000"/>
                </a:solidFill>
              </a:rPr>
              <a:t>apply Carson's equations to this cable</a:t>
            </a:r>
            <a:r>
              <a:rPr lang="en-US" sz="2000" dirty="0">
                <a:solidFill>
                  <a:srgbClr val="000000"/>
                </a:solidFill>
              </a:rPr>
              <a:t>, the following data needs to be extracted from a table of underground cables (Appendices A and B in </a:t>
            </a:r>
            <a:r>
              <a:rPr lang="en-US" sz="2000" dirty="0" err="1">
                <a:solidFill>
                  <a:srgbClr val="000000"/>
                </a:solidFill>
              </a:rPr>
              <a:t>Kersting</a:t>
            </a:r>
            <a:r>
              <a:rPr lang="en-US" sz="2000" dirty="0">
                <a:solidFill>
                  <a:srgbClr val="000000"/>
                </a:solidFill>
              </a:rPr>
              <a:t> Book)</a:t>
            </a:r>
          </a:p>
        </p:txBody>
      </p:sp>
      <p:sp>
        <p:nvSpPr>
          <p:cNvPr id="7" name="Rectangle 6"/>
          <p:cNvSpPr/>
          <p:nvPr/>
        </p:nvSpPr>
        <p:spPr>
          <a:xfrm>
            <a:off x="304800" y="1841242"/>
            <a:ext cx="4572000" cy="3970318"/>
          </a:xfrm>
          <a:prstGeom prst="rect">
            <a:avLst/>
          </a:prstGeom>
        </p:spPr>
        <p:txBody>
          <a:bodyPr>
            <a:spAutoFit/>
          </a:bodyPr>
          <a:lstStyle/>
          <a:p>
            <a:pPr lvl="0">
              <a:buFontTx/>
              <a:buChar char="•"/>
            </a:pPr>
            <a:r>
              <a:rPr lang="en-US" altLang="en-US" sz="1800" i="1" dirty="0">
                <a:solidFill>
                  <a:srgbClr val="000000"/>
                </a:solidFill>
                <a:latin typeface="Times"/>
                <a:cs typeface="Times"/>
              </a:rPr>
              <a:t>d</a:t>
            </a:r>
            <a:r>
              <a:rPr lang="en-US" altLang="en-US" sz="1800" i="1" baseline="-30000" dirty="0">
                <a:solidFill>
                  <a:srgbClr val="000000"/>
                </a:solidFill>
                <a:latin typeface="Times"/>
                <a:cs typeface="Times"/>
              </a:rPr>
              <a:t>c</a:t>
            </a:r>
            <a:r>
              <a:rPr lang="en-US" altLang="en-US" sz="1800" dirty="0">
                <a:solidFill>
                  <a:srgbClr val="000000"/>
                </a:solidFill>
                <a:latin typeface="Times"/>
                <a:cs typeface="Times"/>
              </a:rPr>
              <a:t> is the phase conductor diameter (in.).</a:t>
            </a:r>
          </a:p>
          <a:p>
            <a:pPr lvl="0">
              <a:buFontTx/>
              <a:buChar char="•"/>
            </a:pPr>
            <a:r>
              <a:rPr lang="en-US" altLang="en-US" sz="1800" i="1" dirty="0" err="1">
                <a:solidFill>
                  <a:srgbClr val="000000"/>
                </a:solidFill>
                <a:latin typeface="Times"/>
                <a:cs typeface="Times"/>
              </a:rPr>
              <a:t>d</a:t>
            </a:r>
            <a:r>
              <a:rPr lang="en-US" altLang="en-US" sz="1800" i="1" baseline="-30000" dirty="0" err="1">
                <a:solidFill>
                  <a:srgbClr val="000000"/>
                </a:solidFill>
                <a:latin typeface="Times"/>
                <a:cs typeface="Times"/>
              </a:rPr>
              <a:t>od</a:t>
            </a:r>
            <a:r>
              <a:rPr lang="en-US" altLang="en-US" sz="1800" dirty="0">
                <a:solidFill>
                  <a:srgbClr val="000000"/>
                </a:solidFill>
                <a:latin typeface="Times"/>
                <a:cs typeface="Times"/>
              </a:rPr>
              <a:t> is the nominal diameter over the concentric neutrals of the cable (in.).</a:t>
            </a:r>
          </a:p>
          <a:p>
            <a:pPr lvl="0">
              <a:buFontTx/>
              <a:buChar char="•"/>
            </a:pPr>
            <a:r>
              <a:rPr lang="en-US" altLang="en-US" sz="1800" i="1" dirty="0">
                <a:solidFill>
                  <a:srgbClr val="000000"/>
                </a:solidFill>
                <a:latin typeface="Times"/>
                <a:cs typeface="Times"/>
              </a:rPr>
              <a:t>d</a:t>
            </a:r>
            <a:r>
              <a:rPr lang="en-US" altLang="en-US" sz="1800" i="1" baseline="-30000" dirty="0">
                <a:solidFill>
                  <a:srgbClr val="000000"/>
                </a:solidFill>
                <a:latin typeface="Times"/>
                <a:cs typeface="Times"/>
              </a:rPr>
              <a:t>s</a:t>
            </a:r>
            <a:r>
              <a:rPr lang="en-US" altLang="en-US" sz="1800" dirty="0">
                <a:solidFill>
                  <a:srgbClr val="000000"/>
                </a:solidFill>
                <a:latin typeface="Times"/>
                <a:cs typeface="Times"/>
              </a:rPr>
              <a:t> is the diameter of a concentric neutral strand (in.).</a:t>
            </a:r>
          </a:p>
          <a:p>
            <a:pPr lvl="0">
              <a:buFontTx/>
              <a:buChar char="•"/>
            </a:pPr>
            <a:r>
              <a:rPr lang="en-US" altLang="en-US" sz="1800" i="1" dirty="0" err="1">
                <a:solidFill>
                  <a:srgbClr val="000000"/>
                </a:solidFill>
                <a:latin typeface="Times"/>
                <a:cs typeface="Times"/>
              </a:rPr>
              <a:t>GMR</a:t>
            </a:r>
            <a:r>
              <a:rPr lang="en-US" altLang="en-US" sz="1800" i="1" baseline="-30000" dirty="0" err="1">
                <a:solidFill>
                  <a:srgbClr val="000000"/>
                </a:solidFill>
                <a:latin typeface="Times"/>
                <a:cs typeface="Times"/>
              </a:rPr>
              <a:t>c</a:t>
            </a:r>
            <a:r>
              <a:rPr lang="en-US" altLang="en-US" sz="1800" dirty="0">
                <a:solidFill>
                  <a:srgbClr val="000000"/>
                </a:solidFill>
                <a:latin typeface="Times"/>
                <a:cs typeface="Times"/>
              </a:rPr>
              <a:t> is the geometric mean radius of the phase conductor (</a:t>
            </a:r>
            <a:r>
              <a:rPr lang="en-US" altLang="en-US" sz="1800" dirty="0" err="1">
                <a:solidFill>
                  <a:srgbClr val="000000"/>
                </a:solidFill>
                <a:latin typeface="Times"/>
                <a:cs typeface="Times"/>
              </a:rPr>
              <a:t>ft</a:t>
            </a:r>
            <a:r>
              <a:rPr lang="en-US" altLang="en-US" sz="1800" dirty="0">
                <a:solidFill>
                  <a:srgbClr val="000000"/>
                </a:solidFill>
                <a:latin typeface="Times"/>
                <a:cs typeface="Times"/>
              </a:rPr>
              <a:t>).</a:t>
            </a:r>
          </a:p>
          <a:p>
            <a:pPr lvl="0">
              <a:buFontTx/>
              <a:buChar char="•"/>
            </a:pPr>
            <a:r>
              <a:rPr lang="en-US" altLang="en-US" sz="1800" i="1" dirty="0">
                <a:solidFill>
                  <a:srgbClr val="000000"/>
                </a:solidFill>
                <a:latin typeface="Times"/>
                <a:cs typeface="Times"/>
              </a:rPr>
              <a:t>GMR</a:t>
            </a:r>
            <a:r>
              <a:rPr lang="en-US" altLang="en-US" sz="1800" i="1" baseline="-30000" dirty="0">
                <a:solidFill>
                  <a:srgbClr val="000000"/>
                </a:solidFill>
                <a:latin typeface="Times"/>
                <a:cs typeface="Times"/>
              </a:rPr>
              <a:t>s</a:t>
            </a:r>
            <a:r>
              <a:rPr lang="en-US" altLang="en-US" sz="1800" dirty="0">
                <a:solidFill>
                  <a:srgbClr val="000000"/>
                </a:solidFill>
                <a:latin typeface="Times"/>
                <a:cs typeface="Times"/>
              </a:rPr>
              <a:t> is the geometric mean radius of a neutral strand (</a:t>
            </a:r>
            <a:r>
              <a:rPr lang="en-US" altLang="en-US" sz="1800" dirty="0" err="1">
                <a:solidFill>
                  <a:srgbClr val="000000"/>
                </a:solidFill>
                <a:latin typeface="Times"/>
                <a:cs typeface="Times"/>
              </a:rPr>
              <a:t>ft</a:t>
            </a:r>
            <a:r>
              <a:rPr lang="en-US" altLang="en-US" sz="1800" dirty="0">
                <a:solidFill>
                  <a:srgbClr val="000000"/>
                </a:solidFill>
                <a:latin typeface="Times"/>
                <a:cs typeface="Times"/>
              </a:rPr>
              <a:t>).</a:t>
            </a:r>
          </a:p>
          <a:p>
            <a:pPr lvl="0">
              <a:buFontTx/>
              <a:buChar char="•"/>
            </a:pPr>
            <a:r>
              <a:rPr lang="en-US" altLang="en-US" sz="1800" i="1" dirty="0" err="1">
                <a:solidFill>
                  <a:srgbClr val="000000"/>
                </a:solidFill>
                <a:latin typeface="Times"/>
                <a:cs typeface="Times"/>
              </a:rPr>
              <a:t>r</a:t>
            </a:r>
            <a:r>
              <a:rPr lang="en-US" altLang="en-US" sz="1800" i="1" baseline="-30000" dirty="0" err="1">
                <a:solidFill>
                  <a:srgbClr val="000000"/>
                </a:solidFill>
                <a:latin typeface="Times"/>
                <a:cs typeface="Times"/>
              </a:rPr>
              <a:t>c</a:t>
            </a:r>
            <a:r>
              <a:rPr lang="en-US" altLang="en-US" sz="1800" dirty="0">
                <a:solidFill>
                  <a:srgbClr val="000000"/>
                </a:solidFill>
                <a:latin typeface="Times"/>
                <a:cs typeface="Times"/>
              </a:rPr>
              <a:t> is the resistance of the phase conductor (</a:t>
            </a:r>
            <a:r>
              <a:rPr lang="en-US" altLang="en-US" sz="1800" dirty="0" err="1">
                <a:solidFill>
                  <a:srgbClr val="000000"/>
                </a:solidFill>
                <a:latin typeface="Times"/>
                <a:cs typeface="Times"/>
              </a:rPr>
              <a:t>Ω</a:t>
            </a:r>
            <a:r>
              <a:rPr lang="en-US" altLang="en-US" sz="1800" dirty="0">
                <a:solidFill>
                  <a:srgbClr val="000000"/>
                </a:solidFill>
                <a:latin typeface="Times"/>
                <a:cs typeface="Times"/>
              </a:rPr>
              <a:t>/mile).</a:t>
            </a:r>
          </a:p>
          <a:p>
            <a:pPr lvl="0">
              <a:buFontTx/>
              <a:buChar char="•"/>
            </a:pPr>
            <a:r>
              <a:rPr lang="en-US" altLang="en-US" sz="1800" i="1" dirty="0" err="1">
                <a:solidFill>
                  <a:srgbClr val="000000"/>
                </a:solidFill>
                <a:latin typeface="Times"/>
                <a:cs typeface="Times"/>
              </a:rPr>
              <a:t>r</a:t>
            </a:r>
            <a:r>
              <a:rPr lang="en-US" altLang="en-US" sz="1800" i="1" baseline="-30000" dirty="0" err="1">
                <a:solidFill>
                  <a:srgbClr val="000000"/>
                </a:solidFill>
                <a:latin typeface="Times"/>
                <a:cs typeface="Times"/>
              </a:rPr>
              <a:t>s</a:t>
            </a:r>
            <a:r>
              <a:rPr lang="en-US" altLang="en-US" sz="1800" dirty="0">
                <a:solidFill>
                  <a:srgbClr val="000000"/>
                </a:solidFill>
                <a:latin typeface="Times"/>
                <a:cs typeface="Times"/>
              </a:rPr>
              <a:t> is the resistance of a solid neutral strand (</a:t>
            </a:r>
            <a:r>
              <a:rPr lang="en-US" altLang="en-US" sz="1800" dirty="0" err="1">
                <a:solidFill>
                  <a:srgbClr val="000000"/>
                </a:solidFill>
                <a:latin typeface="Times"/>
                <a:cs typeface="Times"/>
              </a:rPr>
              <a:t>Ω</a:t>
            </a:r>
            <a:r>
              <a:rPr lang="en-US" altLang="en-US" sz="1800" dirty="0">
                <a:solidFill>
                  <a:srgbClr val="000000"/>
                </a:solidFill>
                <a:latin typeface="Times"/>
                <a:cs typeface="Times"/>
              </a:rPr>
              <a:t>/mile).</a:t>
            </a:r>
          </a:p>
          <a:p>
            <a:pPr lvl="0">
              <a:buFontTx/>
              <a:buChar char="•"/>
            </a:pPr>
            <a:r>
              <a:rPr lang="en-US" altLang="en-US" sz="1800" i="1" dirty="0">
                <a:solidFill>
                  <a:srgbClr val="000000"/>
                </a:solidFill>
                <a:latin typeface="Times"/>
                <a:cs typeface="Times"/>
              </a:rPr>
              <a:t>k</a:t>
            </a:r>
            <a:r>
              <a:rPr lang="en-US" altLang="en-US" sz="1800" dirty="0">
                <a:solidFill>
                  <a:srgbClr val="000000"/>
                </a:solidFill>
                <a:latin typeface="Times"/>
                <a:cs typeface="Times"/>
              </a:rPr>
              <a:t> is the number of concentric neutral strands.</a:t>
            </a:r>
          </a:p>
        </p:txBody>
      </p:sp>
      <p:sp>
        <p:nvSpPr>
          <p:cNvPr id="9" name="TextBox 8"/>
          <p:cNvSpPr txBox="1"/>
          <p:nvPr/>
        </p:nvSpPr>
        <p:spPr>
          <a:xfrm>
            <a:off x="4343400" y="4495800"/>
            <a:ext cx="5374547" cy="400110"/>
          </a:xfrm>
          <a:prstGeom prst="rect">
            <a:avLst/>
          </a:prstGeom>
          <a:noFill/>
        </p:spPr>
        <p:txBody>
          <a:bodyPr wrap="square" rtlCol="0">
            <a:spAutoFit/>
          </a:bodyPr>
          <a:lstStyle/>
          <a:p>
            <a:pPr algn="ctr"/>
            <a:r>
              <a:rPr lang="en-US" sz="2000" dirty="0"/>
              <a:t>Fig.10 Concentric neutral cable</a:t>
            </a:r>
          </a:p>
        </p:txBody>
      </p:sp>
    </p:spTree>
    <p:extLst>
      <p:ext uri="{BB962C8B-B14F-4D97-AF65-F5344CB8AC3E}">
        <p14:creationId xmlns:p14="http://schemas.microsoft.com/office/powerpoint/2010/main" val="1704245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73857" y="3505200"/>
            <a:ext cx="5193743" cy="2343042"/>
          </a:xfrm>
          <a:prstGeom prst="rect">
            <a:avLst/>
          </a:prstGeom>
        </p:spPr>
      </p:pic>
      <p:sp>
        <p:nvSpPr>
          <p:cNvPr id="2" name="Title 1"/>
          <p:cNvSpPr>
            <a:spLocks noGrp="1"/>
          </p:cNvSpPr>
          <p:nvPr>
            <p:ph type="title"/>
          </p:nvPr>
        </p:nvSpPr>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914400"/>
            <a:ext cx="8229600" cy="1323439"/>
          </a:xfrm>
          <a:prstGeom prst="rect">
            <a:avLst/>
          </a:prstGeom>
        </p:spPr>
        <p:txBody>
          <a:bodyPr wrap="square">
            <a:spAutoFit/>
          </a:bodyPr>
          <a:lstStyle/>
          <a:p>
            <a:r>
              <a:rPr lang="en-US" sz="2000" dirty="0">
                <a:solidFill>
                  <a:srgbClr val="000000"/>
                </a:solidFill>
              </a:rPr>
              <a:t>The GMRs of the phase conductor and a neutral strand are obtained from a standard table of conductor data (Appendix A, </a:t>
            </a:r>
            <a:r>
              <a:rPr lang="en-US" sz="2000" dirty="0" err="1">
                <a:solidFill>
                  <a:srgbClr val="000000"/>
                </a:solidFill>
              </a:rPr>
              <a:t>Kersting</a:t>
            </a:r>
            <a:r>
              <a:rPr lang="en-US" sz="2000" dirty="0">
                <a:solidFill>
                  <a:srgbClr val="000000"/>
                </a:solidFill>
              </a:rPr>
              <a:t>). The equivalent GMR of the concentric neutral is computed using the equation for the GMR of bundled conductors used in high-voltage transmission lines:</a:t>
            </a:r>
          </a:p>
        </p:txBody>
      </p:sp>
      <p:sp>
        <p:nvSpPr>
          <p:cNvPr id="7" name="Rectangle 6"/>
          <p:cNvSpPr/>
          <p:nvPr/>
        </p:nvSpPr>
        <p:spPr>
          <a:xfrm>
            <a:off x="457200" y="2590800"/>
            <a:ext cx="8229600" cy="707886"/>
          </a:xfrm>
          <a:prstGeom prst="rect">
            <a:avLst/>
          </a:prstGeom>
        </p:spPr>
        <p:txBody>
          <a:bodyPr wrap="square">
            <a:spAutoFit/>
          </a:bodyPr>
          <a:lstStyle/>
          <a:p>
            <a:r>
              <a:rPr lang="en-US" sz="2000" dirty="0">
                <a:solidFill>
                  <a:srgbClr val="000000"/>
                </a:solidFill>
              </a:rPr>
              <a:t>where </a:t>
            </a:r>
            <a:r>
              <a:rPr lang="en-US" sz="2000" i="1" dirty="0">
                <a:solidFill>
                  <a:srgbClr val="000000"/>
                </a:solidFill>
              </a:rPr>
              <a:t>R</a:t>
            </a:r>
            <a:r>
              <a:rPr lang="en-US" sz="2000" dirty="0">
                <a:solidFill>
                  <a:srgbClr val="000000"/>
                </a:solidFill>
              </a:rPr>
              <a:t> is the radius of a circle passing through the center of the concentric neutral strands given by</a:t>
            </a:r>
          </a:p>
        </p:txBody>
      </p:sp>
      <p:sp>
        <p:nvSpPr>
          <p:cNvPr id="9" name="TextBox 8"/>
          <p:cNvSpPr txBox="1"/>
          <p:nvPr/>
        </p:nvSpPr>
        <p:spPr>
          <a:xfrm>
            <a:off x="2057400" y="5791200"/>
            <a:ext cx="5374547" cy="369332"/>
          </a:xfrm>
          <a:prstGeom prst="rect">
            <a:avLst/>
          </a:prstGeom>
          <a:noFill/>
        </p:spPr>
        <p:txBody>
          <a:bodyPr wrap="square" rtlCol="0">
            <a:spAutoFit/>
          </a:bodyPr>
          <a:lstStyle/>
          <a:p>
            <a:pPr algn="ctr"/>
            <a:r>
              <a:rPr lang="en-US" sz="1800" dirty="0"/>
              <a:t>Fig.10 Concentric neutral cable</a:t>
            </a:r>
          </a:p>
        </p:txBody>
      </p:sp>
      <mc:AlternateContent xmlns:mc="http://schemas.openxmlformats.org/markup-compatibility/2006" xmlns:a14="http://schemas.microsoft.com/office/drawing/2010/main">
        <mc:Choice Requires="a14">
          <p:sp>
            <p:nvSpPr>
              <p:cNvPr id="10" name="TextBox 9"/>
              <p:cNvSpPr txBox="1"/>
              <p:nvPr/>
            </p:nvSpPr>
            <p:spPr>
              <a:xfrm>
                <a:off x="2971800" y="2237839"/>
                <a:ext cx="3213059" cy="335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𝑐𝑛</m:t>
                          </m:r>
                        </m:sub>
                      </m:sSub>
                      <m:r>
                        <a:rPr lang="en-US" sz="1800" i="1">
                          <a:latin typeface="Cambria Math" panose="02040503050406030204" pitchFamily="18" charset="0"/>
                        </a:rPr>
                        <m:t>=</m:t>
                      </m:r>
                      <m:rad>
                        <m:radPr>
                          <m:ctrlPr>
                            <a:rPr lang="en-US" sz="1800" i="1" smtClean="0">
                              <a:latin typeface="Cambria Math" panose="02040503050406030204" pitchFamily="18" charset="0"/>
                            </a:rPr>
                          </m:ctrlPr>
                        </m:radPr>
                        <m:deg>
                          <m:r>
                            <a:rPr lang="en-US" sz="1800" b="0" i="1" smtClean="0">
                              <a:latin typeface="Cambria Math" panose="02040503050406030204" pitchFamily="18" charset="0"/>
                            </a:rPr>
                            <m:t>𝑘</m:t>
                          </m:r>
                        </m:deg>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r>
                            <a:rPr lang="en-US" sz="1800" i="1" smtClean="0">
                              <a:latin typeface="Cambria Math" panose="02040503050406030204" pitchFamily="18" charset="0"/>
                            </a:rPr>
                            <m:t>𝑘</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𝑅</m:t>
                              </m:r>
                            </m:e>
                            <m:sup>
                              <m:r>
                                <a:rPr lang="en-US" sz="1800" b="0" i="1" smtClean="0">
                                  <a:latin typeface="Cambria Math" panose="02040503050406030204" pitchFamily="18" charset="0"/>
                                </a:rPr>
                                <m:t>𝑘</m:t>
                              </m:r>
                              <m:r>
                                <a:rPr lang="en-US" sz="1800" b="0" i="1" smtClean="0">
                                  <a:latin typeface="Cambria Math" panose="02040503050406030204" pitchFamily="18" charset="0"/>
                                </a:rPr>
                                <m:t>−1</m:t>
                              </m:r>
                            </m:sup>
                          </m:sSup>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𝑓𝑡</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2237839"/>
                <a:ext cx="3213059" cy="335605"/>
              </a:xfrm>
              <a:prstGeom prst="rect">
                <a:avLst/>
              </a:prstGeom>
              <a:blipFill>
                <a:blip r:embed="rId3"/>
                <a:stretch>
                  <a:fillRect l="-1328" r="-1898" b="-3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86200" y="2999839"/>
                <a:ext cx="1633652"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𝑅</m:t>
                      </m:r>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𝑜𝑑</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𝑠</m:t>
                              </m:r>
                            </m:sub>
                          </m:sSub>
                        </m:num>
                        <m:den>
                          <m:r>
                            <a:rPr lang="en-US" sz="1800" b="0" i="1" smtClean="0">
                              <a:latin typeface="Cambria Math" panose="02040503050406030204" pitchFamily="18" charset="0"/>
                            </a:rPr>
                            <m:t>24</m:t>
                          </m:r>
                        </m:den>
                      </m:f>
                      <m:r>
                        <a:rPr lang="en-US" sz="1800" b="0" i="1" smtClean="0">
                          <a:latin typeface="Cambria Math" panose="02040503050406030204" pitchFamily="18" charset="0"/>
                          <a:ea typeface="Cambria Math" panose="02040503050406030204" pitchFamily="18" charset="0"/>
                        </a:rPr>
                        <m:t>𝑓𝑡</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886200" y="2999839"/>
                <a:ext cx="1633652" cy="524118"/>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7404172" y="2129373"/>
            <a:ext cx="559769" cy="369332"/>
          </a:xfrm>
          <a:prstGeom prst="rect">
            <a:avLst/>
          </a:prstGeom>
          <a:noFill/>
        </p:spPr>
        <p:txBody>
          <a:bodyPr wrap="none" rtlCol="0">
            <a:spAutoFit/>
          </a:bodyPr>
          <a:lstStyle/>
          <a:p>
            <a:r>
              <a:rPr lang="en-US" dirty="0"/>
              <a:t>(72)</a:t>
            </a:r>
          </a:p>
        </p:txBody>
      </p:sp>
      <p:sp>
        <p:nvSpPr>
          <p:cNvPr id="13" name="TextBox 12"/>
          <p:cNvSpPr txBox="1"/>
          <p:nvPr/>
        </p:nvSpPr>
        <p:spPr>
          <a:xfrm>
            <a:off x="7404171" y="3021449"/>
            <a:ext cx="559769" cy="369332"/>
          </a:xfrm>
          <a:prstGeom prst="rect">
            <a:avLst/>
          </a:prstGeom>
          <a:noFill/>
        </p:spPr>
        <p:txBody>
          <a:bodyPr wrap="none" rtlCol="0">
            <a:spAutoFit/>
          </a:bodyPr>
          <a:lstStyle/>
          <a:p>
            <a:r>
              <a:rPr lang="en-US" dirty="0"/>
              <a:t>(73)</a:t>
            </a:r>
          </a:p>
        </p:txBody>
      </p:sp>
    </p:spTree>
    <p:extLst>
      <p:ext uri="{BB962C8B-B14F-4D97-AF65-F5344CB8AC3E}">
        <p14:creationId xmlns:p14="http://schemas.microsoft.com/office/powerpoint/2010/main" val="3864218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900535"/>
            <a:ext cx="8305800" cy="461665"/>
          </a:xfrm>
          <a:prstGeom prst="rect">
            <a:avLst/>
          </a:prstGeom>
        </p:spPr>
        <p:txBody>
          <a:bodyPr wrap="square">
            <a:spAutoFit/>
          </a:bodyPr>
          <a:lstStyle/>
          <a:p>
            <a:r>
              <a:rPr lang="en-US" dirty="0">
                <a:solidFill>
                  <a:srgbClr val="000000"/>
                </a:solidFill>
              </a:rPr>
              <a:t>The equivalent resistance of the concentric neutral is</a:t>
            </a:r>
          </a:p>
        </p:txBody>
      </p:sp>
      <p:sp>
        <p:nvSpPr>
          <p:cNvPr id="7" name="Rectangle 6"/>
          <p:cNvSpPr/>
          <p:nvPr/>
        </p:nvSpPr>
        <p:spPr>
          <a:xfrm>
            <a:off x="228600" y="3352800"/>
            <a:ext cx="8458200" cy="2308324"/>
          </a:xfrm>
          <a:prstGeom prst="rect">
            <a:avLst/>
          </a:prstGeom>
        </p:spPr>
        <p:txBody>
          <a:bodyPr wrap="square">
            <a:spAutoFit/>
          </a:bodyPr>
          <a:lstStyle/>
          <a:p>
            <a:r>
              <a:rPr lang="en-US" sz="2000" dirty="0">
                <a:solidFill>
                  <a:srgbClr val="000000"/>
                </a:solidFill>
              </a:rPr>
              <a:t>The various </a:t>
            </a:r>
            <a:r>
              <a:rPr lang="en-US" sz="2000" dirty="0" err="1">
                <a:solidFill>
                  <a:srgbClr val="000000"/>
                </a:solidFill>
              </a:rPr>
              <a:t>spacings</a:t>
            </a:r>
            <a:r>
              <a:rPr lang="en-US" sz="2000" dirty="0">
                <a:solidFill>
                  <a:srgbClr val="000000"/>
                </a:solidFill>
              </a:rPr>
              <a:t> between a concentric neutral and the phase conductors and other concentric neutrals are as follows:</a:t>
            </a:r>
          </a:p>
          <a:p>
            <a:pPr>
              <a:buFont typeface="Arial" panose="020B0604020202020204" pitchFamily="34" charset="0"/>
              <a:buChar char="•"/>
            </a:pPr>
            <a:r>
              <a:rPr lang="en-US" sz="2000" i="1" dirty="0">
                <a:solidFill>
                  <a:srgbClr val="000000"/>
                </a:solidFill>
              </a:rPr>
              <a:t>Concentric neutral to its own phase conductor</a:t>
            </a:r>
            <a:endParaRPr lang="en-US" sz="2000" dirty="0">
              <a:solidFill>
                <a:srgbClr val="000000"/>
              </a:solidFill>
            </a:endParaRPr>
          </a:p>
          <a:p>
            <a:pPr>
              <a:buFont typeface="Arial" panose="020B0604020202020204" pitchFamily="34" charset="0"/>
              <a:buChar char="•"/>
            </a:pPr>
            <a:r>
              <a:rPr lang="en-US" sz="2000" i="1" dirty="0" err="1">
                <a:solidFill>
                  <a:srgbClr val="000000"/>
                </a:solidFill>
              </a:rPr>
              <a:t>D</a:t>
            </a:r>
            <a:r>
              <a:rPr lang="en-US" sz="2000" i="1" baseline="-25000" dirty="0" err="1">
                <a:solidFill>
                  <a:srgbClr val="000000"/>
                </a:solidFill>
              </a:rPr>
              <a:t>ij</a:t>
            </a:r>
            <a:r>
              <a:rPr lang="en-US" sz="2000" dirty="0">
                <a:solidFill>
                  <a:srgbClr val="000000"/>
                </a:solidFill>
              </a:rPr>
              <a:t> = </a:t>
            </a:r>
            <a:r>
              <a:rPr lang="en-US" sz="2000" i="1" dirty="0">
                <a:solidFill>
                  <a:srgbClr val="000000"/>
                </a:solidFill>
              </a:rPr>
              <a:t>R</a:t>
            </a:r>
            <a:r>
              <a:rPr lang="en-US" sz="2000" dirty="0">
                <a:solidFill>
                  <a:srgbClr val="000000"/>
                </a:solidFill>
              </a:rPr>
              <a:t> (Equation (73))</a:t>
            </a:r>
          </a:p>
          <a:p>
            <a:pPr>
              <a:buFont typeface="Arial" panose="020B0604020202020204" pitchFamily="34" charset="0"/>
              <a:buChar char="•"/>
            </a:pPr>
            <a:r>
              <a:rPr lang="en-US" sz="2000" i="1" dirty="0">
                <a:solidFill>
                  <a:srgbClr val="000000"/>
                </a:solidFill>
              </a:rPr>
              <a:t>Concentric neutral to an adjacent concentric neutral</a:t>
            </a:r>
            <a:endParaRPr lang="en-US" sz="2000" dirty="0">
              <a:solidFill>
                <a:srgbClr val="000000"/>
              </a:solidFill>
            </a:endParaRPr>
          </a:p>
          <a:p>
            <a:pPr>
              <a:buFont typeface="Arial" panose="020B0604020202020204" pitchFamily="34" charset="0"/>
              <a:buChar char="•"/>
            </a:pPr>
            <a:r>
              <a:rPr lang="en-US" sz="2000" i="1" dirty="0" err="1">
                <a:solidFill>
                  <a:srgbClr val="000000"/>
                </a:solidFill>
              </a:rPr>
              <a:t>D</a:t>
            </a:r>
            <a:r>
              <a:rPr lang="en-US" sz="2000" i="1" baseline="-25000" dirty="0" err="1">
                <a:solidFill>
                  <a:srgbClr val="000000"/>
                </a:solidFill>
              </a:rPr>
              <a:t>ij</a:t>
            </a:r>
            <a:r>
              <a:rPr lang="en-US" sz="2000" dirty="0">
                <a:solidFill>
                  <a:srgbClr val="000000"/>
                </a:solidFill>
              </a:rPr>
              <a:t> is the center-to-center distance of the phase conductors</a:t>
            </a:r>
          </a:p>
          <a:p>
            <a:pPr>
              <a:buFont typeface="Arial" panose="020B0604020202020204" pitchFamily="34" charset="0"/>
              <a:buChar char="•"/>
            </a:pPr>
            <a:r>
              <a:rPr lang="en-US" sz="2000" i="1" dirty="0">
                <a:solidFill>
                  <a:srgbClr val="000000"/>
                </a:solidFill>
              </a:rPr>
              <a:t>Concentric neutral to an adjacent phase conductor</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3369632" y="2513077"/>
                <a:ext cx="1538946"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𝑠</m:t>
                              </m:r>
                            </m:sub>
                          </m:sSub>
                        </m:num>
                        <m:den>
                          <m:r>
                            <a:rPr lang="en-US" b="0" i="1" smtClean="0">
                              <a:latin typeface="Cambria Math" panose="02040503050406030204" pitchFamily="18" charset="0"/>
                            </a:rPr>
                            <m:t>𝑘</m:t>
                          </m:r>
                        </m:den>
                      </m:f>
                      <m:r>
                        <a:rPr lang="en-US" b="0" i="1" smtClean="0">
                          <a:latin typeface="Cambria Math" panose="02040503050406030204" pitchFamily="18" charset="0"/>
                          <a:ea typeface="Cambria Math" panose="02040503050406030204" pitchFamily="18" charset="0"/>
                        </a:rPr>
                        <m:t> </m:t>
                      </m:r>
                      <m:r>
                        <m:rPr>
                          <m:sty m:val="p"/>
                        </m:rPr>
                        <a:rPr lang="el-GR" i="1" dirty="0">
                          <a:latin typeface="Cambria Math" panose="02040503050406030204" pitchFamily="18" charset="0"/>
                          <a:ea typeface="Cambria Math" panose="02040503050406030204" pitchFamily="18" charset="0"/>
                        </a:rPr>
                        <m:t>Ω</m:t>
                      </m:r>
                      <m:r>
                        <m:rPr>
                          <m:nor/>
                        </m:rPr>
                        <a:rPr lang="en-US" dirty="0"/>
                        <m:t>/</m:t>
                      </m:r>
                      <m:r>
                        <m:rPr>
                          <m:nor/>
                        </m:rPr>
                        <a:rPr lang="en-US" dirty="0"/>
                        <m:t>mile</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369632" y="2513077"/>
                <a:ext cx="1538946" cy="474361"/>
              </a:xfrm>
              <a:prstGeom prst="rect">
                <a:avLst/>
              </a:prstGeom>
              <a:blipFill>
                <a:blip r:embed="rId2"/>
                <a:stretch>
                  <a:fillRect r="-25000" b="-3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00400" y="1318196"/>
                <a:ext cx="1812483" cy="582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𝑅</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𝑜𝑑</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24</m:t>
                          </m:r>
                        </m:den>
                      </m:f>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200400" y="1318196"/>
                <a:ext cx="1812483" cy="582339"/>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7086600" y="2575207"/>
            <a:ext cx="559769" cy="369332"/>
          </a:xfrm>
          <a:prstGeom prst="rect">
            <a:avLst/>
          </a:prstGeom>
          <a:noFill/>
        </p:spPr>
        <p:txBody>
          <a:bodyPr wrap="none" rtlCol="0">
            <a:spAutoFit/>
          </a:bodyPr>
          <a:lstStyle/>
          <a:p>
            <a:r>
              <a:rPr lang="en-US" dirty="0"/>
              <a:t>(74)</a:t>
            </a:r>
          </a:p>
        </p:txBody>
      </p:sp>
      <p:sp>
        <p:nvSpPr>
          <p:cNvPr id="11" name="TextBox 10"/>
          <p:cNvSpPr txBox="1"/>
          <p:nvPr/>
        </p:nvSpPr>
        <p:spPr>
          <a:xfrm>
            <a:off x="7086600" y="1298222"/>
            <a:ext cx="559769" cy="369332"/>
          </a:xfrm>
          <a:prstGeom prst="rect">
            <a:avLst/>
          </a:prstGeom>
          <a:noFill/>
        </p:spPr>
        <p:txBody>
          <a:bodyPr wrap="none" rtlCol="0">
            <a:spAutoFit/>
          </a:bodyPr>
          <a:lstStyle/>
          <a:p>
            <a:r>
              <a:rPr lang="en-US" dirty="0"/>
              <a:t>(73)</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249440" y="3147840"/>
              <a:ext cx="5760" cy="19440"/>
            </p14:xfrm>
          </p:contentPart>
        </mc:Choice>
        <mc:Fallback xmlns="">
          <p:pic>
            <p:nvPicPr>
              <p:cNvPr id="3" name="Ink 2"/>
              <p:cNvPicPr/>
              <p:nvPr/>
            </p:nvPicPr>
            <p:blipFill>
              <a:blip r:embed="rId5"/>
              <a:stretch>
                <a:fillRect/>
              </a:stretch>
            </p:blipFill>
            <p:spPr>
              <a:xfrm>
                <a:off x="4246200" y="3143520"/>
                <a:ext cx="12600" cy="27360"/>
              </a:xfrm>
              <a:prstGeom prst="rect">
                <a:avLst/>
              </a:prstGeom>
            </p:spPr>
          </p:pic>
        </mc:Fallback>
      </mc:AlternateContent>
    </p:spTree>
    <p:extLst>
      <p:ext uri="{BB962C8B-B14F-4D97-AF65-F5344CB8AC3E}">
        <p14:creationId xmlns:p14="http://schemas.microsoft.com/office/powerpoint/2010/main" val="1978220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3" name="Content Placeholder 2"/>
          <p:cNvSpPr>
            <a:spLocks noGrp="1"/>
          </p:cNvSpPr>
          <p:nvPr>
            <p:ph idx="1"/>
          </p:nvPr>
        </p:nvSpPr>
        <p:spPr>
          <a:xfrm>
            <a:off x="304800" y="914400"/>
            <a:ext cx="8534400" cy="1905000"/>
          </a:xfrm>
        </p:spPr>
        <p:txBody>
          <a:bodyPr/>
          <a:lstStyle/>
          <a:p>
            <a:pPr marL="0" indent="0" algn="just">
              <a:buNone/>
            </a:pPr>
            <a:r>
              <a:rPr lang="en-US" sz="2400" dirty="0">
                <a:solidFill>
                  <a:srgbClr val="000000"/>
                </a:solidFill>
                <a:latin typeface="Times"/>
                <a:cs typeface="Times"/>
              </a:rPr>
              <a:t>Fig.11 shows the relationship between the distance between centers of concentric neutral cables and the radius of a circle passing through the centers of the neutral strands.</a:t>
            </a:r>
          </a:p>
          <a:p>
            <a:pPr marL="0" indent="0" algn="just">
              <a:buNone/>
            </a:pPr>
            <a:r>
              <a:rPr lang="en-US" sz="2400" dirty="0">
                <a:solidFill>
                  <a:srgbClr val="000000"/>
                </a:solidFill>
                <a:latin typeface="Times"/>
                <a:cs typeface="Times"/>
              </a:rPr>
              <a:t>The GMD between a concentric neutral and an adjacent phase conductor is given by</a:t>
            </a:r>
          </a:p>
          <a:p>
            <a:pPr marL="0" indent="0">
              <a:buNone/>
            </a:pPr>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63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3257490"/>
            <a:ext cx="8534400" cy="400110"/>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D</a:t>
            </a:r>
            <a:r>
              <a:rPr lang="en-US" sz="2000" i="1" baseline="-25000" dirty="0" err="1">
                <a:solidFill>
                  <a:srgbClr val="000000"/>
                </a:solidFill>
              </a:rPr>
              <a:t>nm</a:t>
            </a:r>
            <a:r>
              <a:rPr lang="en-US" sz="2000" dirty="0">
                <a:solidFill>
                  <a:srgbClr val="000000"/>
                </a:solidFill>
              </a:rPr>
              <a:t> is the center-to-center distance between phase conductors.</a:t>
            </a:r>
          </a:p>
        </p:txBody>
      </p:sp>
      <p:pic>
        <p:nvPicPr>
          <p:cNvPr id="7" name="Picture 6"/>
          <p:cNvPicPr>
            <a:picLocks noChangeAspect="1"/>
          </p:cNvPicPr>
          <p:nvPr/>
        </p:nvPicPr>
        <p:blipFill>
          <a:blip r:embed="rId2"/>
          <a:stretch>
            <a:fillRect/>
          </a:stretch>
        </p:blipFill>
        <p:spPr>
          <a:xfrm>
            <a:off x="1600200" y="3657600"/>
            <a:ext cx="5715000" cy="2136766"/>
          </a:xfrm>
          <a:prstGeom prst="rect">
            <a:avLst/>
          </a:prstGeom>
        </p:spPr>
      </p:pic>
      <p:sp>
        <p:nvSpPr>
          <p:cNvPr id="8" name="Rectangle 7"/>
          <p:cNvSpPr/>
          <p:nvPr/>
        </p:nvSpPr>
        <p:spPr>
          <a:xfrm>
            <a:off x="1981200" y="5715000"/>
            <a:ext cx="5181600" cy="369332"/>
          </a:xfrm>
          <a:prstGeom prst="rect">
            <a:avLst/>
          </a:prstGeom>
        </p:spPr>
        <p:txBody>
          <a:bodyPr wrap="square">
            <a:spAutoFit/>
          </a:bodyPr>
          <a:lstStyle/>
          <a:p>
            <a:pPr algn="ctr"/>
            <a:r>
              <a:rPr lang="en-US" sz="1800" dirty="0"/>
              <a:t>Fig.11 Distance between concentric neutral cables</a:t>
            </a:r>
          </a:p>
        </p:txBody>
      </p:sp>
      <mc:AlternateContent xmlns:mc="http://schemas.openxmlformats.org/markup-compatibility/2006" xmlns:a14="http://schemas.microsoft.com/office/drawing/2010/main">
        <mc:Choice Requires="a14">
          <p:sp>
            <p:nvSpPr>
              <p:cNvPr id="9" name="TextBox 8"/>
              <p:cNvSpPr txBox="1"/>
              <p:nvPr/>
            </p:nvSpPr>
            <p:spPr>
              <a:xfrm>
                <a:off x="3505200" y="2650275"/>
                <a:ext cx="2391039"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𝑖𝑗</m:t>
                          </m:r>
                        </m:sub>
                      </m:sSub>
                      <m:r>
                        <a:rPr lang="en-US" sz="2000" i="1">
                          <a:latin typeface="Cambria Math" panose="02040503050406030204" pitchFamily="18" charset="0"/>
                        </a:rPr>
                        <m:t>=</m:t>
                      </m:r>
                      <m:rad>
                        <m:radPr>
                          <m:ctrlPr>
                            <a:rPr lang="en-US" sz="2000" i="1" smtClean="0">
                              <a:latin typeface="Cambria Math" panose="02040503050406030204" pitchFamily="18" charset="0"/>
                            </a:rPr>
                          </m:ctrlPr>
                        </m:radPr>
                        <m:deg>
                          <m:r>
                            <a:rPr lang="en-US" sz="2000" b="0" i="1" smtClean="0">
                              <a:latin typeface="Cambria Math" panose="02040503050406030204" pitchFamily="18" charset="0"/>
                            </a:rPr>
                            <m:t>𝑘</m:t>
                          </m:r>
                        </m:deg>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𝐷</m:t>
                              </m:r>
                            </m:e>
                            <m:sub>
                              <m:r>
                                <a:rPr lang="en-US" sz="2000" b="0" i="1" smtClean="0">
                                  <a:latin typeface="Cambria Math" panose="02040503050406030204" pitchFamily="18" charset="0"/>
                                </a:rPr>
                                <m:t>𝑛𝑚</m:t>
                              </m:r>
                            </m:sub>
                            <m:sup>
                              <m:r>
                                <a:rPr lang="en-US" sz="2000" b="0" i="1" smtClean="0">
                                  <a:latin typeface="Cambria Math" panose="02040503050406030204" pitchFamily="18" charset="0"/>
                                </a:rPr>
                                <m:t>𝑘</m:t>
                              </m:r>
                            </m:sup>
                          </m:sSubSup>
                          <m:r>
                            <a:rPr lang="en-US" sz="200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𝑘</m:t>
                              </m:r>
                            </m:sup>
                          </m:sSup>
                        </m:e>
                      </m:rad>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𝑓𝑡</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505200" y="2650275"/>
                <a:ext cx="2391039" cy="626325"/>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7669831" y="2742556"/>
            <a:ext cx="559769" cy="369332"/>
          </a:xfrm>
          <a:prstGeom prst="rect">
            <a:avLst/>
          </a:prstGeom>
          <a:noFill/>
        </p:spPr>
        <p:txBody>
          <a:bodyPr wrap="none" rtlCol="0">
            <a:spAutoFit/>
          </a:bodyPr>
          <a:lstStyle/>
          <a:p>
            <a:r>
              <a:rPr lang="en-US" dirty="0"/>
              <a:t>(75)</a:t>
            </a:r>
          </a:p>
        </p:txBody>
      </p:sp>
    </p:spTree>
    <p:extLst>
      <p:ext uri="{BB962C8B-B14F-4D97-AF65-F5344CB8AC3E}">
        <p14:creationId xmlns:p14="http://schemas.microsoft.com/office/powerpoint/2010/main" val="3802597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Concentric Neutral Cable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066800"/>
            <a:ext cx="8382000" cy="1200329"/>
          </a:xfrm>
          <a:prstGeom prst="rect">
            <a:avLst/>
          </a:prstGeom>
        </p:spPr>
        <p:txBody>
          <a:bodyPr wrap="square">
            <a:spAutoFit/>
          </a:bodyPr>
          <a:lstStyle/>
          <a:p>
            <a:r>
              <a:rPr lang="en-US" sz="1800" dirty="0">
                <a:solidFill>
                  <a:srgbClr val="000000"/>
                </a:solidFill>
              </a:rPr>
              <a:t>The distance between cables will be much greater than the radius </a:t>
            </a:r>
            <a:r>
              <a:rPr lang="en-US" sz="1800" i="1" dirty="0">
                <a:solidFill>
                  <a:srgbClr val="000000"/>
                </a:solidFill>
              </a:rPr>
              <a:t>R</a:t>
            </a:r>
            <a:r>
              <a:rPr lang="en-US" sz="1800" dirty="0">
                <a:solidFill>
                  <a:srgbClr val="000000"/>
                </a:solidFill>
              </a:rPr>
              <a:t> so a good approximation of modeling the concentric neutral cables is shown in Fig.12. In this figure, the concentric neutrals are modeled as one equivalent conductor (shown in black) directly above the phase conductor.</a:t>
            </a:r>
          </a:p>
        </p:txBody>
      </p:sp>
      <p:sp>
        <p:nvSpPr>
          <p:cNvPr id="7" name="Rectangle 6"/>
          <p:cNvSpPr/>
          <p:nvPr/>
        </p:nvSpPr>
        <p:spPr>
          <a:xfrm>
            <a:off x="228600" y="2286000"/>
            <a:ext cx="8686800" cy="3416320"/>
          </a:xfrm>
          <a:prstGeom prst="rect">
            <a:avLst/>
          </a:prstGeom>
        </p:spPr>
        <p:txBody>
          <a:bodyPr wrap="square">
            <a:spAutoFit/>
          </a:bodyPr>
          <a:lstStyle/>
          <a:p>
            <a:r>
              <a:rPr lang="en-US" sz="1800" dirty="0">
                <a:solidFill>
                  <a:srgbClr val="000000"/>
                </a:solidFill>
              </a:rPr>
              <a:t>In applying the modified Carson's equations, the numbering of conductors and neutrals is important. For example, a three-phase underground circuit with an additional neutral conductor must be numbered as follows:</a:t>
            </a:r>
          </a:p>
          <a:p>
            <a:endParaRPr lang="en-US" sz="1800" dirty="0">
              <a:solidFill>
                <a:srgbClr val="000000"/>
              </a:solidFill>
            </a:endParaRPr>
          </a:p>
          <a:p>
            <a:endParaRPr lang="en-US" sz="1800" dirty="0">
              <a:solidFill>
                <a:srgbClr val="000000"/>
              </a:solidFill>
            </a:endParaRPr>
          </a:p>
          <a:p>
            <a:pPr>
              <a:buFont typeface="Arial" panose="020B0604020202020204" pitchFamily="34" charset="0"/>
              <a:buChar char="•"/>
            </a:pPr>
            <a:r>
              <a:rPr lang="en-US" sz="1800" dirty="0">
                <a:solidFill>
                  <a:srgbClr val="000000"/>
                </a:solidFill>
              </a:rPr>
              <a:t>1 representing phase </a:t>
            </a:r>
            <a:r>
              <a:rPr lang="en-US" sz="1800" i="1" dirty="0">
                <a:solidFill>
                  <a:srgbClr val="000000"/>
                </a:solidFill>
              </a:rPr>
              <a:t>a</a:t>
            </a:r>
            <a:r>
              <a:rPr lang="en-US" sz="1800" dirty="0">
                <a:solidFill>
                  <a:srgbClr val="000000"/>
                </a:solidFill>
              </a:rPr>
              <a:t> conductor #1</a:t>
            </a:r>
          </a:p>
          <a:p>
            <a:pPr>
              <a:buFont typeface="Arial" panose="020B0604020202020204" pitchFamily="34" charset="0"/>
              <a:buChar char="•"/>
            </a:pPr>
            <a:r>
              <a:rPr lang="en-US" sz="1800" dirty="0">
                <a:solidFill>
                  <a:srgbClr val="000000"/>
                </a:solidFill>
              </a:rPr>
              <a:t>2 representing phase </a:t>
            </a:r>
            <a:r>
              <a:rPr lang="en-US" sz="1800" i="1" dirty="0">
                <a:solidFill>
                  <a:srgbClr val="000000"/>
                </a:solidFill>
              </a:rPr>
              <a:t>b</a:t>
            </a:r>
            <a:r>
              <a:rPr lang="en-US" sz="1800" dirty="0">
                <a:solidFill>
                  <a:srgbClr val="000000"/>
                </a:solidFill>
              </a:rPr>
              <a:t> conductor #2</a:t>
            </a:r>
          </a:p>
          <a:p>
            <a:pPr>
              <a:buFont typeface="Arial" panose="020B0604020202020204" pitchFamily="34" charset="0"/>
              <a:buChar char="•"/>
            </a:pPr>
            <a:r>
              <a:rPr lang="en-US" sz="1800" dirty="0">
                <a:solidFill>
                  <a:srgbClr val="000000"/>
                </a:solidFill>
              </a:rPr>
              <a:t>3 representing phase </a:t>
            </a:r>
            <a:r>
              <a:rPr lang="en-US" sz="1800" i="1" dirty="0">
                <a:solidFill>
                  <a:srgbClr val="000000"/>
                </a:solidFill>
              </a:rPr>
              <a:t>c</a:t>
            </a:r>
            <a:r>
              <a:rPr lang="en-US" sz="1800" dirty="0">
                <a:solidFill>
                  <a:srgbClr val="000000"/>
                </a:solidFill>
              </a:rPr>
              <a:t> conductor #3</a:t>
            </a:r>
          </a:p>
          <a:p>
            <a:pPr>
              <a:buFont typeface="Arial" panose="020B0604020202020204" pitchFamily="34" charset="0"/>
              <a:buChar char="•"/>
            </a:pPr>
            <a:r>
              <a:rPr lang="en-US" sz="1800" dirty="0">
                <a:solidFill>
                  <a:srgbClr val="000000"/>
                </a:solidFill>
              </a:rPr>
              <a:t>4 representing neutral of conductor #1</a:t>
            </a:r>
          </a:p>
          <a:p>
            <a:pPr>
              <a:buFont typeface="Arial" panose="020B0604020202020204" pitchFamily="34" charset="0"/>
              <a:buChar char="•"/>
            </a:pPr>
            <a:r>
              <a:rPr lang="en-US" sz="1800" dirty="0">
                <a:solidFill>
                  <a:srgbClr val="000000"/>
                </a:solidFill>
              </a:rPr>
              <a:t>5 representing neutral of conductor #2</a:t>
            </a:r>
          </a:p>
          <a:p>
            <a:pPr>
              <a:buFont typeface="Arial" panose="020B0604020202020204" pitchFamily="34" charset="0"/>
              <a:buChar char="•"/>
            </a:pPr>
            <a:r>
              <a:rPr lang="en-US" sz="1800" dirty="0">
                <a:solidFill>
                  <a:srgbClr val="000000"/>
                </a:solidFill>
              </a:rPr>
              <a:t>6 representing neutral of conductor #3</a:t>
            </a:r>
          </a:p>
          <a:p>
            <a:pPr>
              <a:buFont typeface="Arial" panose="020B0604020202020204" pitchFamily="34" charset="0"/>
              <a:buChar char="•"/>
            </a:pPr>
            <a:r>
              <a:rPr lang="en-US" sz="1800" dirty="0">
                <a:solidFill>
                  <a:srgbClr val="000000"/>
                </a:solidFill>
              </a:rPr>
              <a:t>7 representing additional neutral conductor (if present)</a:t>
            </a:r>
          </a:p>
        </p:txBody>
      </p:sp>
      <p:pic>
        <p:nvPicPr>
          <p:cNvPr id="8" name="Picture 7"/>
          <p:cNvPicPr>
            <a:picLocks noChangeAspect="1"/>
          </p:cNvPicPr>
          <p:nvPr/>
        </p:nvPicPr>
        <p:blipFill>
          <a:blip r:embed="rId2"/>
          <a:stretch>
            <a:fillRect/>
          </a:stretch>
        </p:blipFill>
        <p:spPr>
          <a:xfrm>
            <a:off x="4006440" y="3310354"/>
            <a:ext cx="5137560" cy="1981200"/>
          </a:xfrm>
          <a:prstGeom prst="rect">
            <a:avLst/>
          </a:prstGeom>
        </p:spPr>
      </p:pic>
      <p:sp>
        <p:nvSpPr>
          <p:cNvPr id="9" name="TextBox 8"/>
          <p:cNvSpPr txBox="1"/>
          <p:nvPr/>
        </p:nvSpPr>
        <p:spPr>
          <a:xfrm>
            <a:off x="3998053" y="5638800"/>
            <a:ext cx="5374547" cy="338554"/>
          </a:xfrm>
          <a:prstGeom prst="rect">
            <a:avLst/>
          </a:prstGeom>
          <a:noFill/>
        </p:spPr>
        <p:txBody>
          <a:bodyPr wrap="square" rtlCol="0">
            <a:spAutoFit/>
          </a:bodyPr>
          <a:lstStyle/>
          <a:p>
            <a:pPr algn="ctr"/>
            <a:r>
              <a:rPr lang="en-US" sz="1600" dirty="0"/>
              <a:t>Fig.12 Distance between concentric neutral cables</a:t>
            </a:r>
          </a:p>
        </p:txBody>
      </p:sp>
    </p:spTree>
    <p:extLst>
      <p:ext uri="{BB962C8B-B14F-4D97-AF65-F5344CB8AC3E}">
        <p14:creationId xmlns:p14="http://schemas.microsoft.com/office/powerpoint/2010/main" val="1323511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1066800"/>
            <a:ext cx="8686800" cy="2031325"/>
          </a:xfrm>
          <a:prstGeom prst="rect">
            <a:avLst/>
          </a:prstGeom>
        </p:spPr>
        <p:txBody>
          <a:bodyPr wrap="square">
            <a:spAutoFit/>
          </a:bodyPr>
          <a:lstStyle/>
          <a:p>
            <a:pPr algn="just"/>
            <a:r>
              <a:rPr lang="en-US" sz="1800" dirty="0"/>
              <a:t>Three concentric neutral cables are buried in a trench with </a:t>
            </a:r>
            <a:r>
              <a:rPr lang="en-US" sz="1800" dirty="0" err="1"/>
              <a:t>spacings</a:t>
            </a:r>
            <a:r>
              <a:rPr lang="en-US" sz="1800" dirty="0"/>
              <a:t> as shown in Fig.13. The concentric neutral cables of Fig.13 can be modeled as shown in Fig.14. Notice the numbering of the phase conductors and the equivalent neutrals.</a:t>
            </a:r>
          </a:p>
          <a:p>
            <a:pPr algn="just"/>
            <a:r>
              <a:rPr lang="en-US" sz="1800" dirty="0"/>
              <a:t>The cables are 15 kV, 250,000 circular mil (CM) stranded AA with 13 strands of #14 annealed coated copper wires (one-third neutral). The outside diameter of the cable over the neutral strands is 1.29 in. (Appendix B, </a:t>
            </a:r>
            <a:r>
              <a:rPr lang="en-US" sz="1800" dirty="0" err="1"/>
              <a:t>Kersting</a:t>
            </a:r>
            <a:r>
              <a:rPr lang="en-US" sz="1800" dirty="0"/>
              <a:t>). Determine the phase impedance matrix and the sequence impedance matrix.</a:t>
            </a:r>
          </a:p>
        </p:txBody>
      </p:sp>
      <p:pic>
        <p:nvPicPr>
          <p:cNvPr id="7" name="Picture 6"/>
          <p:cNvPicPr>
            <a:picLocks noChangeAspect="1"/>
          </p:cNvPicPr>
          <p:nvPr/>
        </p:nvPicPr>
        <p:blipFill>
          <a:blip r:embed="rId2"/>
          <a:stretch>
            <a:fillRect/>
          </a:stretch>
        </p:blipFill>
        <p:spPr>
          <a:xfrm>
            <a:off x="1371600" y="3124200"/>
            <a:ext cx="4800600" cy="1511188"/>
          </a:xfrm>
          <a:prstGeom prst="rect">
            <a:avLst/>
          </a:prstGeom>
        </p:spPr>
      </p:pic>
      <p:pic>
        <p:nvPicPr>
          <p:cNvPr id="9" name="Picture 8"/>
          <p:cNvPicPr>
            <a:picLocks noChangeAspect="1"/>
          </p:cNvPicPr>
          <p:nvPr/>
        </p:nvPicPr>
        <p:blipFill>
          <a:blip r:embed="rId3"/>
          <a:stretch>
            <a:fillRect/>
          </a:stretch>
        </p:blipFill>
        <p:spPr>
          <a:xfrm>
            <a:off x="1371600" y="4724400"/>
            <a:ext cx="4800600" cy="1343926"/>
          </a:xfrm>
          <a:prstGeom prst="rect">
            <a:avLst/>
          </a:prstGeom>
        </p:spPr>
      </p:pic>
      <p:sp>
        <p:nvSpPr>
          <p:cNvPr id="10" name="TextBox 9"/>
          <p:cNvSpPr txBox="1"/>
          <p:nvPr/>
        </p:nvSpPr>
        <p:spPr>
          <a:xfrm>
            <a:off x="6324600" y="3352800"/>
            <a:ext cx="2568542" cy="923330"/>
          </a:xfrm>
          <a:prstGeom prst="rect">
            <a:avLst/>
          </a:prstGeom>
          <a:noFill/>
        </p:spPr>
        <p:txBody>
          <a:bodyPr wrap="square" rtlCol="0">
            <a:spAutoFit/>
          </a:bodyPr>
          <a:lstStyle/>
          <a:p>
            <a:pPr algn="ctr"/>
            <a:r>
              <a:rPr lang="en-US" sz="1800" dirty="0"/>
              <a:t>Fig.13 Three-phase concentric neutral cable spacing</a:t>
            </a:r>
          </a:p>
        </p:txBody>
      </p:sp>
      <p:sp>
        <p:nvSpPr>
          <p:cNvPr id="11" name="TextBox 10"/>
          <p:cNvSpPr txBox="1"/>
          <p:nvPr/>
        </p:nvSpPr>
        <p:spPr>
          <a:xfrm>
            <a:off x="6324600" y="4800600"/>
            <a:ext cx="2667000" cy="923330"/>
          </a:xfrm>
          <a:prstGeom prst="rect">
            <a:avLst/>
          </a:prstGeom>
          <a:noFill/>
        </p:spPr>
        <p:txBody>
          <a:bodyPr wrap="square" rtlCol="0">
            <a:spAutoFit/>
          </a:bodyPr>
          <a:lstStyle/>
          <a:p>
            <a:pPr algn="ctr"/>
            <a:r>
              <a:rPr lang="en-US" sz="1800" dirty="0"/>
              <a:t>Fig.14 Three-phase equivalent neutral cable spacing</a:t>
            </a:r>
          </a:p>
        </p:txBody>
      </p:sp>
    </p:spTree>
    <p:extLst>
      <p:ext uri="{BB962C8B-B14F-4D97-AF65-F5344CB8AC3E}">
        <p14:creationId xmlns:p14="http://schemas.microsoft.com/office/powerpoint/2010/main" val="7682310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982177"/>
            <a:ext cx="8382000" cy="3600986"/>
          </a:xfrm>
          <a:prstGeom prst="rect">
            <a:avLst/>
          </a:prstGeom>
        </p:spPr>
        <p:txBody>
          <a:bodyPr wrap="square">
            <a:spAutoFit/>
          </a:bodyPr>
          <a:lstStyle/>
          <a:p>
            <a:r>
              <a:rPr lang="en-US" b="1" dirty="0">
                <a:solidFill>
                  <a:srgbClr val="000000"/>
                </a:solidFill>
              </a:rPr>
              <a:t>Solution</a:t>
            </a:r>
            <a:endParaRPr lang="en-US" dirty="0">
              <a:solidFill>
                <a:srgbClr val="000000"/>
              </a:solidFill>
            </a:endParaRPr>
          </a:p>
          <a:p>
            <a:r>
              <a:rPr lang="en-US" sz="2000" dirty="0">
                <a:solidFill>
                  <a:srgbClr val="000000"/>
                </a:solidFill>
              </a:rPr>
              <a:t>The data for the phase conductor and neutral strands from a conductor data table (Appendix A) are as follows:</a:t>
            </a:r>
          </a:p>
          <a:p>
            <a:pPr>
              <a:buFont typeface="Arial" panose="020B0604020202020204" pitchFamily="34" charset="0"/>
              <a:buChar char="•"/>
            </a:pPr>
            <a:r>
              <a:rPr lang="en-US" sz="2000" dirty="0">
                <a:solidFill>
                  <a:srgbClr val="000000"/>
                </a:solidFill>
              </a:rPr>
              <a:t>250,000 AA phase conductor:</a:t>
            </a:r>
          </a:p>
          <a:p>
            <a:pPr>
              <a:buFont typeface="Arial" panose="020B0604020202020204" pitchFamily="34" charset="0"/>
              <a:buChar char="•"/>
            </a:pPr>
            <a:r>
              <a:rPr lang="en-US" sz="2000" i="1" dirty="0" err="1">
                <a:solidFill>
                  <a:srgbClr val="000000"/>
                </a:solidFill>
              </a:rPr>
              <a:t>GMR</a:t>
            </a:r>
            <a:r>
              <a:rPr lang="en-US" sz="2000" i="1" baseline="-25000" dirty="0" err="1">
                <a:solidFill>
                  <a:srgbClr val="000000"/>
                </a:solidFill>
              </a:rPr>
              <a:t>p</a:t>
            </a:r>
            <a:r>
              <a:rPr lang="en-US" sz="2000" dirty="0">
                <a:solidFill>
                  <a:srgbClr val="000000"/>
                </a:solidFill>
              </a:rPr>
              <a:t> = 0.0171 </a:t>
            </a:r>
            <a:r>
              <a:rPr lang="en-US" sz="2000" dirty="0" err="1">
                <a:solidFill>
                  <a:srgbClr val="000000"/>
                </a:solidFill>
              </a:rPr>
              <a:t>ft</a:t>
            </a:r>
            <a:endParaRPr lang="en-US" sz="2000" dirty="0">
              <a:solidFill>
                <a:srgbClr val="000000"/>
              </a:solidFill>
            </a:endParaRPr>
          </a:p>
          <a:p>
            <a:pPr>
              <a:buFont typeface="Arial" panose="020B0604020202020204" pitchFamily="34" charset="0"/>
              <a:buChar char="•"/>
            </a:pPr>
            <a:r>
              <a:rPr lang="en-US" sz="2000" i="1" dirty="0">
                <a:solidFill>
                  <a:srgbClr val="000000"/>
                </a:solidFill>
              </a:rPr>
              <a:t>Diameter</a:t>
            </a:r>
            <a:r>
              <a:rPr lang="en-US" sz="2000" dirty="0">
                <a:solidFill>
                  <a:srgbClr val="000000"/>
                </a:solidFill>
              </a:rPr>
              <a:t> = 0.567 in.</a:t>
            </a:r>
          </a:p>
          <a:p>
            <a:pPr>
              <a:buFont typeface="Arial" panose="020B0604020202020204" pitchFamily="34" charset="0"/>
              <a:buChar char="•"/>
            </a:pPr>
            <a:r>
              <a:rPr lang="en-US" sz="2000" i="1" dirty="0">
                <a:solidFill>
                  <a:srgbClr val="000000"/>
                </a:solidFill>
              </a:rPr>
              <a:t>Resistance</a:t>
            </a:r>
            <a:r>
              <a:rPr lang="en-US" sz="2000" dirty="0">
                <a:solidFill>
                  <a:srgbClr val="000000"/>
                </a:solidFill>
              </a:rPr>
              <a:t> = 0.4100 </a:t>
            </a:r>
            <a:r>
              <a:rPr lang="en-US" sz="2000" dirty="0" err="1">
                <a:solidFill>
                  <a:srgbClr val="000000"/>
                </a:solidFill>
              </a:rPr>
              <a:t>Ω</a:t>
            </a:r>
            <a:r>
              <a:rPr lang="en-US" sz="2000" dirty="0">
                <a:solidFill>
                  <a:srgbClr val="000000"/>
                </a:solidFill>
              </a:rPr>
              <a:t>/mile</a:t>
            </a:r>
          </a:p>
          <a:p>
            <a:pPr>
              <a:buFont typeface="Arial" panose="020B0604020202020204" pitchFamily="34" charset="0"/>
              <a:buChar char="•"/>
            </a:pPr>
            <a:r>
              <a:rPr lang="en-US" sz="2000" dirty="0">
                <a:solidFill>
                  <a:srgbClr val="000000"/>
                </a:solidFill>
              </a:rPr>
              <a:t>#14 copper neutral strands:</a:t>
            </a:r>
          </a:p>
          <a:p>
            <a:pPr>
              <a:buFont typeface="Arial" panose="020B0604020202020204" pitchFamily="34" charset="0"/>
              <a:buChar char="•"/>
            </a:pPr>
            <a:r>
              <a:rPr lang="en-US" sz="2000" i="1" dirty="0">
                <a:solidFill>
                  <a:srgbClr val="000000"/>
                </a:solidFill>
              </a:rPr>
              <a:t>GMR</a:t>
            </a:r>
            <a:r>
              <a:rPr lang="en-US" sz="2000" i="1" baseline="-25000" dirty="0">
                <a:solidFill>
                  <a:srgbClr val="000000"/>
                </a:solidFill>
              </a:rPr>
              <a:t>s</a:t>
            </a:r>
            <a:r>
              <a:rPr lang="en-US" sz="2000" dirty="0">
                <a:solidFill>
                  <a:srgbClr val="000000"/>
                </a:solidFill>
              </a:rPr>
              <a:t> = 0.00208 </a:t>
            </a:r>
            <a:r>
              <a:rPr lang="en-US" sz="2000" dirty="0" err="1">
                <a:solidFill>
                  <a:srgbClr val="000000"/>
                </a:solidFill>
              </a:rPr>
              <a:t>ft</a:t>
            </a:r>
            <a:endParaRPr lang="en-US" sz="2000" dirty="0">
              <a:solidFill>
                <a:srgbClr val="000000"/>
              </a:solidFill>
            </a:endParaRPr>
          </a:p>
          <a:p>
            <a:pPr>
              <a:buFont typeface="Arial" panose="020B0604020202020204" pitchFamily="34" charset="0"/>
              <a:buChar char="•"/>
            </a:pPr>
            <a:r>
              <a:rPr lang="en-US" sz="2000" i="1" dirty="0">
                <a:solidFill>
                  <a:srgbClr val="000000"/>
                </a:solidFill>
              </a:rPr>
              <a:t>Resistance</a:t>
            </a:r>
            <a:r>
              <a:rPr lang="en-US" sz="2000" dirty="0">
                <a:solidFill>
                  <a:srgbClr val="000000"/>
                </a:solidFill>
              </a:rPr>
              <a:t> = 14.87 </a:t>
            </a:r>
            <a:r>
              <a:rPr lang="en-US" sz="2000" dirty="0" err="1">
                <a:solidFill>
                  <a:srgbClr val="000000"/>
                </a:solidFill>
              </a:rPr>
              <a:t>Ω</a:t>
            </a:r>
            <a:r>
              <a:rPr lang="en-US" sz="2000" dirty="0">
                <a:solidFill>
                  <a:srgbClr val="000000"/>
                </a:solidFill>
              </a:rPr>
              <a:t>/mile</a:t>
            </a:r>
          </a:p>
          <a:p>
            <a:pPr>
              <a:buFont typeface="Arial" panose="020B0604020202020204" pitchFamily="34" charset="0"/>
              <a:buChar char="•"/>
            </a:pPr>
            <a:r>
              <a:rPr lang="en-US" sz="2000" i="1" dirty="0">
                <a:solidFill>
                  <a:srgbClr val="000000"/>
                </a:solidFill>
              </a:rPr>
              <a:t>Diameter</a:t>
            </a:r>
            <a:r>
              <a:rPr lang="en-US" sz="2000" dirty="0">
                <a:solidFill>
                  <a:srgbClr val="000000"/>
                </a:solidFill>
              </a:rPr>
              <a:t> (</a:t>
            </a:r>
            <a:r>
              <a:rPr lang="en-US" sz="2000" i="1" dirty="0">
                <a:solidFill>
                  <a:srgbClr val="000000"/>
                </a:solidFill>
              </a:rPr>
              <a:t>d</a:t>
            </a:r>
            <a:r>
              <a:rPr lang="en-US" sz="2000" i="1" baseline="-25000" dirty="0">
                <a:solidFill>
                  <a:srgbClr val="000000"/>
                </a:solidFill>
              </a:rPr>
              <a:t>s</a:t>
            </a:r>
            <a:r>
              <a:rPr lang="en-US" sz="2000" dirty="0">
                <a:solidFill>
                  <a:srgbClr val="000000"/>
                </a:solidFill>
              </a:rPr>
              <a:t>) = 0.0641 in.</a:t>
            </a:r>
          </a:p>
        </p:txBody>
      </p:sp>
      <p:sp>
        <p:nvSpPr>
          <p:cNvPr id="7" name="Rectangle 6"/>
          <p:cNvSpPr/>
          <p:nvPr/>
        </p:nvSpPr>
        <p:spPr>
          <a:xfrm>
            <a:off x="381000" y="4495800"/>
            <a:ext cx="8382000" cy="707886"/>
          </a:xfrm>
          <a:prstGeom prst="rect">
            <a:avLst/>
          </a:prstGeom>
        </p:spPr>
        <p:txBody>
          <a:bodyPr wrap="square">
            <a:spAutoFit/>
          </a:bodyPr>
          <a:lstStyle/>
          <a:p>
            <a:r>
              <a:rPr lang="en-US" sz="2000" dirty="0">
                <a:solidFill>
                  <a:srgbClr val="000000"/>
                </a:solidFill>
              </a:rPr>
              <a:t>The radius of the circle passing through the center of the strands (Equation (73)) is</a:t>
            </a:r>
          </a:p>
        </p:txBody>
      </p:sp>
      <mc:AlternateContent xmlns:mc="http://schemas.openxmlformats.org/markup-compatibility/2006" xmlns:a14="http://schemas.microsoft.com/office/drawing/2010/main">
        <mc:Choice Requires="a14">
          <p:sp>
            <p:nvSpPr>
              <p:cNvPr id="8" name="TextBox 7"/>
              <p:cNvSpPr txBox="1"/>
              <p:nvPr/>
            </p:nvSpPr>
            <p:spPr>
              <a:xfrm>
                <a:off x="3352800" y="5105400"/>
                <a:ext cx="2926891" cy="582339"/>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rPr>
                        <m:t>𝑅</m:t>
                      </m:r>
                      <m:r>
                        <a:rPr lang="en-US" sz="2000" i="1">
                          <a:solidFill>
                            <a:prstClr val="black"/>
                          </a:solidFill>
                          <a:latin typeface="Cambria Math" panose="02040503050406030204" pitchFamily="18" charset="0"/>
                        </a:rPr>
                        <m:t>=</m:t>
                      </m:r>
                      <m:f>
                        <m:fPr>
                          <m:ctrlPr>
                            <a:rPr lang="en-US" sz="2000" i="1">
                              <a:solidFill>
                                <a:prstClr val="black"/>
                              </a:solidFill>
                              <a:latin typeface="Cambria Math" panose="02040503050406030204" pitchFamily="18" charset="0"/>
                            </a:rPr>
                          </m:ctrlPr>
                        </m:fPr>
                        <m:num>
                          <m:sSub>
                            <m:sSubPr>
                              <m:ctrlPr>
                                <a:rPr lang="en-US" sz="2000" i="1">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𝑑</m:t>
                              </m:r>
                            </m:e>
                            <m:sub>
                              <m:r>
                                <a:rPr lang="en-US" sz="2000" i="1" smtClean="0">
                                  <a:solidFill>
                                    <a:prstClr val="black"/>
                                  </a:solidFill>
                                  <a:latin typeface="Cambria Math" panose="02040503050406030204" pitchFamily="18" charset="0"/>
                                </a:rPr>
                                <m:t>𝑜𝑑</m:t>
                              </m:r>
                            </m:sub>
                          </m:sSub>
                          <m:r>
                            <a:rPr lang="en-US" sz="2000" i="1" smtClean="0">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𝑑</m:t>
                              </m:r>
                            </m:e>
                            <m:sub>
                              <m:r>
                                <a:rPr lang="en-US" sz="2000" i="1" smtClean="0">
                                  <a:solidFill>
                                    <a:prstClr val="black"/>
                                  </a:solidFill>
                                  <a:latin typeface="Cambria Math" panose="02040503050406030204" pitchFamily="18" charset="0"/>
                                </a:rPr>
                                <m:t>𝑠</m:t>
                              </m:r>
                            </m:sub>
                          </m:sSub>
                        </m:num>
                        <m:den>
                          <m:r>
                            <a:rPr lang="en-US" sz="2000" i="1" smtClean="0">
                              <a:solidFill>
                                <a:prstClr val="black"/>
                              </a:solidFill>
                              <a:latin typeface="Cambria Math" panose="02040503050406030204" pitchFamily="18" charset="0"/>
                            </a:rPr>
                            <m:t>24</m:t>
                          </m:r>
                        </m:den>
                      </m:f>
                      <m:r>
                        <a:rPr lang="en-US" sz="2000" i="1" smtClean="0">
                          <a:solidFill>
                            <a:prstClr val="black"/>
                          </a:solidFill>
                          <a:latin typeface="Cambria Math" panose="02040503050406030204" pitchFamily="18" charset="0"/>
                        </a:rPr>
                        <m:t>=0.0511 </m:t>
                      </m:r>
                      <m:r>
                        <a:rPr lang="en-US" sz="2000" i="1" smtClean="0">
                          <a:solidFill>
                            <a:prstClr val="black"/>
                          </a:solidFill>
                          <a:latin typeface="Cambria Math" panose="02040503050406030204" pitchFamily="18" charset="0"/>
                          <a:ea typeface="Cambria Math" panose="02040503050406030204" pitchFamily="18" charset="0"/>
                        </a:rPr>
                        <m:t>𝑓𝑡</m:t>
                      </m:r>
                    </m:oMath>
                  </m:oMathPara>
                </a14:m>
                <a:endParaRPr lang="en-US" sz="2000"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52800" y="5105400"/>
                <a:ext cx="2926891" cy="58233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63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219200"/>
            <a:ext cx="8458200" cy="400110"/>
          </a:xfrm>
          <a:prstGeom prst="rect">
            <a:avLst/>
          </a:prstGeom>
        </p:spPr>
        <p:txBody>
          <a:bodyPr wrap="square">
            <a:spAutoFit/>
          </a:bodyPr>
          <a:lstStyle/>
          <a:p>
            <a:r>
              <a:rPr lang="en-US" sz="2000" dirty="0">
                <a:solidFill>
                  <a:srgbClr val="000000"/>
                </a:solidFill>
              </a:rPr>
              <a:t>The equivalent GMR of the concentric neutral is computed by</a:t>
            </a:r>
          </a:p>
        </p:txBody>
      </p:sp>
      <p:sp>
        <p:nvSpPr>
          <p:cNvPr id="7" name="Rectangle 6"/>
          <p:cNvSpPr/>
          <p:nvPr/>
        </p:nvSpPr>
        <p:spPr>
          <a:xfrm>
            <a:off x="381000" y="2266890"/>
            <a:ext cx="8458200" cy="400110"/>
          </a:xfrm>
          <a:prstGeom prst="rect">
            <a:avLst/>
          </a:prstGeom>
        </p:spPr>
        <p:txBody>
          <a:bodyPr wrap="square">
            <a:spAutoFit/>
          </a:bodyPr>
          <a:lstStyle/>
          <a:p>
            <a:r>
              <a:rPr lang="en-US" sz="2000" dirty="0">
                <a:solidFill>
                  <a:srgbClr val="000000"/>
                </a:solidFill>
              </a:rPr>
              <a:t>The equivalent resistance of the concentric neutral is</a:t>
            </a:r>
          </a:p>
        </p:txBody>
      </p:sp>
      <p:sp>
        <p:nvSpPr>
          <p:cNvPr id="8" name="Rectangle 7"/>
          <p:cNvSpPr/>
          <p:nvPr/>
        </p:nvSpPr>
        <p:spPr>
          <a:xfrm>
            <a:off x="381000" y="3276600"/>
            <a:ext cx="8382000" cy="1631216"/>
          </a:xfrm>
          <a:prstGeom prst="rect">
            <a:avLst/>
          </a:prstGeom>
        </p:spPr>
        <p:txBody>
          <a:bodyPr wrap="square">
            <a:spAutoFit/>
          </a:bodyPr>
          <a:lstStyle/>
          <a:p>
            <a:r>
              <a:rPr lang="en-US" sz="2000" dirty="0">
                <a:solidFill>
                  <a:srgbClr val="000000"/>
                </a:solidFill>
              </a:rPr>
              <a:t>The phase conductors are numbered 1, 2, and 3. The concentric neutrals are numbered 4, 5, and 6.</a:t>
            </a:r>
          </a:p>
          <a:p>
            <a:r>
              <a:rPr lang="en-US" sz="2000" dirty="0">
                <a:solidFill>
                  <a:srgbClr val="000000"/>
                </a:solidFill>
              </a:rPr>
              <a:t>A convenient method of computing the various </a:t>
            </a:r>
            <a:r>
              <a:rPr lang="en-US" sz="2000" dirty="0" err="1">
                <a:solidFill>
                  <a:srgbClr val="000000"/>
                </a:solidFill>
              </a:rPr>
              <a:t>spacings</a:t>
            </a:r>
            <a:r>
              <a:rPr lang="en-US" sz="2000" dirty="0">
                <a:solidFill>
                  <a:srgbClr val="000000"/>
                </a:solidFill>
              </a:rPr>
              <a:t> is to define each conductor using Cartesian coordinates. Using this approach the conductor coordinates are</a:t>
            </a:r>
          </a:p>
        </p:txBody>
      </p:sp>
      <mc:AlternateContent xmlns:mc="http://schemas.openxmlformats.org/markup-compatibility/2006" xmlns:a14="http://schemas.microsoft.com/office/drawing/2010/main">
        <mc:Choice Requires="a14">
          <p:sp>
            <p:nvSpPr>
              <p:cNvPr id="9" name="TextBox 8"/>
              <p:cNvSpPr txBox="1"/>
              <p:nvPr/>
            </p:nvSpPr>
            <p:spPr>
              <a:xfrm>
                <a:off x="762000" y="1691077"/>
                <a:ext cx="7344318" cy="345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𝑐𝑛</m:t>
                          </m:r>
                        </m:sub>
                      </m:sSub>
                      <m:r>
                        <a:rPr lang="en-US" sz="1800" i="1">
                          <a:latin typeface="Cambria Math" panose="02040503050406030204" pitchFamily="18" charset="0"/>
                        </a:rPr>
                        <m:t>=</m:t>
                      </m:r>
                      <m:rad>
                        <m:radPr>
                          <m:ctrlPr>
                            <a:rPr lang="en-US" sz="1800" i="1" smtClean="0">
                              <a:latin typeface="Cambria Math" panose="02040503050406030204" pitchFamily="18" charset="0"/>
                            </a:rPr>
                          </m:ctrlPr>
                        </m:radPr>
                        <m:deg>
                          <m:r>
                            <a:rPr lang="en-US" sz="1800" b="0" i="1" smtClean="0">
                              <a:latin typeface="Cambria Math" panose="02040503050406030204" pitchFamily="18" charset="0"/>
                            </a:rPr>
                            <m:t>𝑘</m:t>
                          </m:r>
                        </m:deg>
                        <m:e>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r>
                            <a:rPr lang="en-US" sz="1800" b="0" i="1" smtClean="0">
                              <a:latin typeface="Cambria Math" panose="02040503050406030204" pitchFamily="18" charset="0"/>
                            </a:rPr>
                            <m:t>𝑘</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𝑅</m:t>
                              </m:r>
                            </m:e>
                            <m:sup>
                              <m:r>
                                <a:rPr lang="en-US" sz="1800" b="0" i="1" smtClean="0">
                                  <a:latin typeface="Cambria Math" panose="02040503050406030204" pitchFamily="18" charset="0"/>
                                </a:rPr>
                                <m:t>𝑘</m:t>
                              </m:r>
                              <m:r>
                                <a:rPr lang="en-US" sz="1800" b="0" i="1" smtClean="0">
                                  <a:latin typeface="Cambria Math" panose="02040503050406030204" pitchFamily="18" charset="0"/>
                                </a:rPr>
                                <m:t>−1</m:t>
                              </m:r>
                            </m:sup>
                          </m:sSup>
                        </m:e>
                      </m:rad>
                      <m:r>
                        <a:rPr lang="en-US" sz="1800" b="0" i="1" smtClean="0">
                          <a:latin typeface="Cambria Math" panose="02040503050406030204" pitchFamily="18" charset="0"/>
                        </a:rPr>
                        <m:t>=</m:t>
                      </m:r>
                      <m:rad>
                        <m:radPr>
                          <m:ctrlPr>
                            <a:rPr lang="en-US" sz="1800" i="1">
                              <a:latin typeface="Cambria Math" panose="02040503050406030204" pitchFamily="18" charset="0"/>
                            </a:rPr>
                          </m:ctrlPr>
                        </m:radPr>
                        <m:deg>
                          <m:r>
                            <a:rPr lang="en-US" sz="1800" b="0" i="1" smtClean="0">
                              <a:latin typeface="Cambria Math" panose="02040503050406030204" pitchFamily="18" charset="0"/>
                            </a:rPr>
                            <m:t>13</m:t>
                          </m:r>
                        </m:deg>
                        <m:e>
                          <m:r>
                            <a:rPr lang="en-US" sz="1800" b="0" i="1" smtClean="0">
                              <a:latin typeface="Cambria Math" panose="02040503050406030204" pitchFamily="18" charset="0"/>
                            </a:rPr>
                            <m:t>0.00208</m:t>
                          </m:r>
                          <m:r>
                            <a:rPr lang="en-US" sz="1800" i="1">
                              <a:latin typeface="Cambria Math" panose="02040503050406030204" pitchFamily="18" charset="0"/>
                            </a:rPr>
                            <m:t>∗</m:t>
                          </m:r>
                          <m:r>
                            <a:rPr lang="en-US" sz="1800" b="0" i="1" smtClean="0">
                              <a:latin typeface="Cambria Math" panose="02040503050406030204" pitchFamily="18" charset="0"/>
                            </a:rPr>
                            <m:t>13</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rPr>
                                <m:t>0.0511</m:t>
                              </m:r>
                            </m:e>
                            <m:sup>
                              <m:r>
                                <a:rPr lang="en-US" sz="1800" b="0" i="1" smtClean="0">
                                  <a:latin typeface="Cambria Math" panose="02040503050406030204" pitchFamily="18" charset="0"/>
                                </a:rPr>
                                <m:t>13</m:t>
                              </m:r>
                              <m:r>
                                <a:rPr lang="en-US" sz="1800" i="1">
                                  <a:latin typeface="Cambria Math" panose="02040503050406030204" pitchFamily="18" charset="0"/>
                                </a:rPr>
                                <m:t>−1</m:t>
                              </m:r>
                            </m:sup>
                          </m:sSup>
                        </m:e>
                      </m:rad>
                      <m:r>
                        <a:rPr lang="en-US" sz="1800" b="0" i="1" smtClean="0">
                          <a:latin typeface="Cambria Math" panose="02040503050406030204" pitchFamily="18" charset="0"/>
                        </a:rPr>
                        <m:t>=0.0486 </m:t>
                      </m:r>
                      <m:r>
                        <a:rPr lang="en-US" sz="1800" b="0" i="1" smtClean="0">
                          <a:latin typeface="Cambria Math" panose="02040503050406030204" pitchFamily="18" charset="0"/>
                          <a:ea typeface="Cambria Math" panose="02040503050406030204" pitchFamily="18" charset="0"/>
                        </a:rPr>
                        <m:t>𝑓𝑡</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762000" y="1691077"/>
                <a:ext cx="7344318" cy="345416"/>
              </a:xfrm>
              <a:prstGeom prst="rect">
                <a:avLst/>
              </a:prstGeom>
              <a:blipFill>
                <a:blip r:embed="rId2"/>
                <a:stretch>
                  <a:fillRect l="-249" r="-581" b="-28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19400" y="2696334"/>
                <a:ext cx="385073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𝑛</m:t>
                          </m:r>
                        </m:sub>
                      </m:sSub>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𝑠</m:t>
                              </m:r>
                            </m:sub>
                          </m:sSub>
                        </m:num>
                        <m:den>
                          <m:r>
                            <a:rPr lang="en-US" sz="2000" b="0" i="1" smtClean="0">
                              <a:latin typeface="Cambria Math" panose="02040503050406030204" pitchFamily="18" charset="0"/>
                            </a:rPr>
                            <m:t>𝑘</m:t>
                          </m:r>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14.8722</m:t>
                          </m:r>
                        </m:num>
                        <m:den>
                          <m:r>
                            <a:rPr lang="en-US" sz="2000" b="0" i="1" smtClean="0">
                              <a:latin typeface="Cambria Math" panose="02040503050406030204" pitchFamily="18" charset="0"/>
                            </a:rPr>
                            <m:t>13</m:t>
                          </m:r>
                        </m:den>
                      </m:f>
                      <m:r>
                        <a:rPr lang="en-US" sz="2000" b="0" i="1" smtClean="0">
                          <a:latin typeface="Cambria Math" panose="02040503050406030204" pitchFamily="18" charset="0"/>
                        </a:rPr>
                        <m:t>=1.144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819400" y="2696334"/>
                <a:ext cx="3850734" cy="5782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09502" y="4893806"/>
                <a:ext cx="4942700"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0</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2</m:t>
                        </m:r>
                      </m:sub>
                    </m:sSub>
                    <m:r>
                      <a:rPr lang="en-US" sz="2000" i="1">
                        <a:latin typeface="Cambria Math" panose="02040503050406030204" pitchFamily="18" charset="0"/>
                      </a:rPr>
                      <m:t>=0</m:t>
                    </m:r>
                    <m:r>
                      <a:rPr lang="en-US" sz="2000" b="0" i="1" smtClean="0">
                        <a:latin typeface="Cambria Math" panose="02040503050406030204" pitchFamily="18" charset="0"/>
                      </a:rPr>
                      <m:t>.5</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m:t>
                    </m:r>
                  </m:oMath>
                </a14:m>
                <a:r>
                  <a:rPr lang="en-US" sz="2000" dirty="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3</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𝑗</m:t>
                    </m:r>
                    <m:r>
                      <a:rPr lang="en-US" sz="2000" i="1">
                        <a:latin typeface="Cambria Math" panose="02040503050406030204" pitchFamily="18" charset="0"/>
                      </a:rPr>
                      <m:t>0</m:t>
                    </m:r>
                  </m:oMath>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509502" y="4893806"/>
                <a:ext cx="4942700" cy="400110"/>
              </a:xfrm>
              <a:prstGeom prst="rect">
                <a:avLst/>
              </a:prstGeom>
              <a:blipFill>
                <a:blip r:embed="rId4"/>
                <a:stretch>
                  <a:fillRect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535343" y="5416153"/>
                <a:ext cx="4891019"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r>
                      <a:rPr lang="en-US" sz="200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𝑗𝑅</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5</m:t>
                        </m:r>
                      </m:sub>
                    </m:sSub>
                    <m:r>
                      <a:rPr lang="en-US" sz="2000" i="1">
                        <a:latin typeface="Cambria Math" panose="02040503050406030204" pitchFamily="18" charset="0"/>
                      </a:rPr>
                      <m:t>=0</m:t>
                    </m:r>
                    <m:r>
                      <a:rPr lang="en-US" sz="2000" b="0" i="1" smtClean="0">
                        <a:latin typeface="Cambria Math" panose="02040503050406030204" pitchFamily="18" charset="0"/>
                      </a:rPr>
                      <m:t>.5</m:t>
                    </m:r>
                    <m:r>
                      <a:rPr lang="en-US" sz="2000" i="1">
                        <a:latin typeface="Cambria Math" panose="02040503050406030204" pitchFamily="18" charset="0"/>
                      </a:rPr>
                      <m:t>+</m:t>
                    </m:r>
                    <m:r>
                      <a:rPr lang="en-US" sz="2000" i="1">
                        <a:latin typeface="Cambria Math" panose="02040503050406030204" pitchFamily="18" charset="0"/>
                      </a:rPr>
                      <m:t>𝑗𝑅</m:t>
                    </m:r>
                  </m:oMath>
                </a14:m>
                <a:r>
                  <a:rPr lang="en-US" sz="2000" dirty="0"/>
                  <a:t>, </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6</m:t>
                        </m:r>
                      </m:sub>
                    </m:sSub>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𝑗𝑅</m:t>
                    </m:r>
                  </m:oMath>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535343" y="5416153"/>
                <a:ext cx="4891019" cy="400110"/>
              </a:xfrm>
              <a:prstGeom prst="rect">
                <a:avLst/>
              </a:prstGeom>
              <a:blipFill>
                <a:blip r:embed="rId5"/>
                <a:stretch>
                  <a:fillRect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4128961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66800"/>
            <a:ext cx="8458200" cy="400110"/>
          </a:xfrm>
          <a:prstGeom prst="rect">
            <a:avLst/>
          </a:prstGeom>
        </p:spPr>
        <p:txBody>
          <a:bodyPr wrap="square">
            <a:spAutoFit/>
          </a:bodyPr>
          <a:lstStyle/>
          <a:p>
            <a:r>
              <a:rPr lang="en-US" sz="2000" dirty="0"/>
              <a:t>The off-diagonal terms of the spacing matrix are computed by</a:t>
            </a:r>
          </a:p>
        </p:txBody>
      </p:sp>
      <p:sp>
        <p:nvSpPr>
          <p:cNvPr id="7" name="Rectangle 6"/>
          <p:cNvSpPr/>
          <p:nvPr/>
        </p:nvSpPr>
        <p:spPr>
          <a:xfrm>
            <a:off x="304800" y="2286000"/>
            <a:ext cx="8382000" cy="707886"/>
          </a:xfrm>
          <a:prstGeom prst="rect">
            <a:avLst/>
          </a:prstGeom>
        </p:spPr>
        <p:txBody>
          <a:bodyPr wrap="square">
            <a:spAutoFit/>
          </a:bodyPr>
          <a:lstStyle/>
          <a:p>
            <a:r>
              <a:rPr lang="en-US" sz="2000" dirty="0">
                <a:solidFill>
                  <a:srgbClr val="000000"/>
                </a:solidFill>
              </a:rPr>
              <a:t>The diagonal terms of the spacing matrix are the GMRs of the phase conductors and the equivalent neutral conductors:</a:t>
            </a:r>
          </a:p>
        </p:txBody>
      </p:sp>
      <p:sp>
        <p:nvSpPr>
          <p:cNvPr id="8" name="Rectangle 7"/>
          <p:cNvSpPr/>
          <p:nvPr/>
        </p:nvSpPr>
        <p:spPr>
          <a:xfrm>
            <a:off x="304800" y="3867090"/>
            <a:ext cx="3361492" cy="400110"/>
          </a:xfrm>
          <a:prstGeom prst="rect">
            <a:avLst/>
          </a:prstGeom>
        </p:spPr>
        <p:txBody>
          <a:bodyPr wrap="none">
            <a:spAutoFit/>
          </a:bodyPr>
          <a:lstStyle/>
          <a:p>
            <a:r>
              <a:rPr lang="en-US" sz="2000" dirty="0">
                <a:solidFill>
                  <a:srgbClr val="000000"/>
                </a:solidFill>
              </a:rPr>
              <a:t>The resulting spacing matrix is</a:t>
            </a:r>
          </a:p>
        </p:txBody>
      </p:sp>
      <p:graphicFrame>
        <p:nvGraphicFramePr>
          <p:cNvPr id="9" name="Object 8"/>
          <p:cNvGraphicFramePr>
            <a:graphicFrameLocks noChangeAspect="1"/>
          </p:cNvGraphicFramePr>
          <p:nvPr>
            <p:extLst>
              <p:ext uri="{D42A27DB-BD31-4B8C-83A1-F6EECF244321}">
                <p14:modId xmlns:p14="http://schemas.microsoft.com/office/powerpoint/2010/main" val="3839399288"/>
              </p:ext>
            </p:extLst>
          </p:nvPr>
        </p:nvGraphicFramePr>
        <p:xfrm>
          <a:off x="2438400" y="4222531"/>
          <a:ext cx="5125545" cy="1797269"/>
        </p:xfrm>
        <a:graphic>
          <a:graphicData uri="http://schemas.openxmlformats.org/presentationml/2006/ole">
            <mc:AlternateContent xmlns:mc="http://schemas.openxmlformats.org/markup-compatibility/2006">
              <mc:Choice xmlns:v="urn:schemas-microsoft-com:vml" Requires="v">
                <p:oleObj name="Equation" r:id="rId2" imgW="3911400" imgH="1371600" progId="Equation.3">
                  <p:embed/>
                </p:oleObj>
              </mc:Choice>
              <mc:Fallback>
                <p:oleObj name="Equation" r:id="rId2" imgW="3911400" imgH="1371600" progId="Equation.3">
                  <p:embed/>
                  <p:pic>
                    <p:nvPicPr>
                      <p:cNvPr id="0" name=""/>
                      <p:cNvPicPr/>
                      <p:nvPr/>
                    </p:nvPicPr>
                    <p:blipFill>
                      <a:blip r:embed="rId3"/>
                      <a:stretch>
                        <a:fillRect/>
                      </a:stretch>
                    </p:blipFill>
                    <p:spPr>
                      <a:xfrm>
                        <a:off x="2438400" y="4222531"/>
                        <a:ext cx="5125545" cy="179726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3048000" y="1510090"/>
                <a:ext cx="3129062" cy="658514"/>
              </a:xfrm>
              <a:prstGeom prst="rect">
                <a:avLst/>
              </a:prstGeom>
            </p:spPr>
            <p:txBody>
              <a:bodyPr wrap="none">
                <a:spAutoFit/>
              </a:bodyPr>
              <a:lstStyle/>
              <a:p>
                <a:r>
                  <a:rPr lang="en-US" sz="1800" i="1" dirty="0">
                    <a:latin typeface="Cambria Math" panose="02040503050406030204" pitchFamily="18" charset="0"/>
                  </a:rPr>
                  <a:t>For n=1 to 6    and    m=1 to 6</a:t>
                </a:r>
              </a:p>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𝑚</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𝑛</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𝑚</m:t>
                              </m:r>
                            </m:sub>
                          </m:sSub>
                        </m:e>
                      </m:d>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3048000" y="1510090"/>
                <a:ext cx="3129062" cy="658514"/>
              </a:xfrm>
              <a:prstGeom prst="rect">
                <a:avLst/>
              </a:prstGeom>
              <a:blipFill>
                <a:blip r:embed="rId5"/>
                <a:stretch>
                  <a:fillRect l="-1559" t="-6481" r="-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45783" y="2950671"/>
                <a:ext cx="2933495" cy="967060"/>
              </a:xfrm>
              <a:prstGeom prst="rect">
                <a:avLst/>
              </a:prstGeom>
            </p:spPr>
            <p:txBody>
              <a:bodyPr wrap="none">
                <a:spAutoFit/>
              </a:bodyPr>
              <a:lstStyle/>
              <a:p>
                <a:r>
                  <a:rPr lang="en-US" sz="1800" i="1" dirty="0">
                    <a:latin typeface="Cambria Math" panose="02040503050406030204" pitchFamily="18" charset="0"/>
                  </a:rPr>
                  <a:t>For </a:t>
                </a:r>
                <a:r>
                  <a:rPr lang="en-US" sz="1800" i="1" dirty="0" err="1">
                    <a:latin typeface="Cambria Math" panose="02040503050406030204" pitchFamily="18" charset="0"/>
                  </a:rPr>
                  <a:t>i</a:t>
                </a:r>
                <a:r>
                  <a:rPr lang="en-US" sz="1800" i="1" dirty="0">
                    <a:latin typeface="Cambria Math" panose="02040503050406030204" pitchFamily="18" charset="0"/>
                  </a:rPr>
                  <a:t>=1 to 3    and    j=4 to 6</a:t>
                </a:r>
              </a:p>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rPr>
                            <m:t>𝑝</m:t>
                          </m:r>
                        </m:sub>
                      </m:sSub>
                    </m:oMath>
                  </m:oMathPara>
                </a14:m>
                <a:endParaRPr lang="en-US" sz="1800" dirty="0"/>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b="0" i="1" smtClean="0">
                              <a:latin typeface="Cambria Math" panose="02040503050406030204" pitchFamily="18" charset="0"/>
                            </a:rPr>
                            <m:t>𝑗</m:t>
                          </m:r>
                          <m:r>
                            <a:rPr lang="en-US" sz="1800" i="1">
                              <a:latin typeface="Cambria Math" panose="02040503050406030204" pitchFamily="18" charset="0"/>
                            </a:rPr>
                            <m:t>,</m:t>
                          </m:r>
                          <m:r>
                            <a:rPr lang="en-US" sz="1800" b="0" i="1" smtClean="0">
                              <a:latin typeface="Cambria Math" panose="02040503050406030204" pitchFamily="18" charset="0"/>
                            </a:rPr>
                            <m:t>𝑗</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𝐺𝑀𝑅</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3145783" y="2950671"/>
                <a:ext cx="2933495" cy="967060"/>
              </a:xfrm>
              <a:prstGeom prst="rect">
                <a:avLst/>
              </a:prstGeom>
              <a:blipFill>
                <a:blip r:embed="rId6"/>
                <a:stretch>
                  <a:fillRect l="-1663" t="-3774" r="-1040" b="-2516"/>
                </a:stretch>
              </a:blipFill>
            </p:spPr>
            <p:txBody>
              <a:bodyPr/>
              <a:lstStyle/>
              <a:p>
                <a:r>
                  <a:rPr lang="en-US">
                    <a:noFill/>
                  </a:rPr>
                  <a:t> </a:t>
                </a:r>
              </a:p>
            </p:txBody>
          </p:sp>
        </mc:Fallback>
      </mc:AlternateContent>
    </p:spTree>
    <p:extLst>
      <p:ext uri="{BB962C8B-B14F-4D97-AF65-F5344CB8AC3E}">
        <p14:creationId xmlns:p14="http://schemas.microsoft.com/office/powerpoint/2010/main" val="3929314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69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66800"/>
            <a:ext cx="6400800" cy="400110"/>
          </a:xfrm>
          <a:prstGeom prst="rect">
            <a:avLst/>
          </a:prstGeom>
        </p:spPr>
        <p:txBody>
          <a:bodyPr wrap="square">
            <a:spAutoFit/>
          </a:bodyPr>
          <a:lstStyle/>
          <a:p>
            <a:r>
              <a:rPr lang="en-US" sz="2000" dirty="0">
                <a:solidFill>
                  <a:srgbClr val="000000"/>
                </a:solidFill>
              </a:rPr>
              <a:t>The self-impedance for the cable in position 1 is</a:t>
            </a:r>
          </a:p>
        </p:txBody>
      </p:sp>
      <p:sp>
        <p:nvSpPr>
          <p:cNvPr id="7" name="Rectangle 6"/>
          <p:cNvSpPr/>
          <p:nvPr/>
        </p:nvSpPr>
        <p:spPr>
          <a:xfrm>
            <a:off x="304800" y="2057400"/>
            <a:ext cx="8382000" cy="400110"/>
          </a:xfrm>
          <a:prstGeom prst="rect">
            <a:avLst/>
          </a:prstGeom>
        </p:spPr>
        <p:txBody>
          <a:bodyPr wrap="square">
            <a:spAutoFit/>
          </a:bodyPr>
          <a:lstStyle/>
          <a:p>
            <a:r>
              <a:rPr lang="en-US" sz="2000" dirty="0">
                <a:solidFill>
                  <a:srgbClr val="000000"/>
                </a:solidFill>
              </a:rPr>
              <a:t>The self-impedance for the concentric neutral for cable #1 is</a:t>
            </a:r>
          </a:p>
        </p:txBody>
      </p:sp>
      <p:sp>
        <p:nvSpPr>
          <p:cNvPr id="8" name="Rectangle 7"/>
          <p:cNvSpPr/>
          <p:nvPr/>
        </p:nvSpPr>
        <p:spPr>
          <a:xfrm>
            <a:off x="304800" y="3013502"/>
            <a:ext cx="8382000" cy="400110"/>
          </a:xfrm>
          <a:prstGeom prst="rect">
            <a:avLst/>
          </a:prstGeom>
        </p:spPr>
        <p:txBody>
          <a:bodyPr wrap="square">
            <a:spAutoFit/>
          </a:bodyPr>
          <a:lstStyle/>
          <a:p>
            <a:r>
              <a:rPr lang="en-US" sz="2000" dirty="0">
                <a:solidFill>
                  <a:srgbClr val="000000"/>
                </a:solidFill>
              </a:rPr>
              <a:t>The mutual impedance between cable #1 and cable #2 is</a:t>
            </a:r>
          </a:p>
        </p:txBody>
      </p:sp>
      <p:sp>
        <p:nvSpPr>
          <p:cNvPr id="9" name="Rectangle 8"/>
          <p:cNvSpPr/>
          <p:nvPr/>
        </p:nvSpPr>
        <p:spPr>
          <a:xfrm>
            <a:off x="304800" y="4114800"/>
            <a:ext cx="8382000" cy="400110"/>
          </a:xfrm>
          <a:prstGeom prst="rect">
            <a:avLst/>
          </a:prstGeom>
        </p:spPr>
        <p:txBody>
          <a:bodyPr wrap="square">
            <a:spAutoFit/>
          </a:bodyPr>
          <a:lstStyle/>
          <a:p>
            <a:r>
              <a:rPr lang="en-US" sz="2000" dirty="0">
                <a:solidFill>
                  <a:srgbClr val="000000"/>
                </a:solidFill>
              </a:rPr>
              <a:t>The mutual impedance between cable #1 and its concentric neutral is</a:t>
            </a:r>
          </a:p>
        </p:txBody>
      </p:sp>
      <p:sp>
        <p:nvSpPr>
          <p:cNvPr id="10" name="Rectangle 9"/>
          <p:cNvSpPr/>
          <p:nvPr/>
        </p:nvSpPr>
        <p:spPr>
          <a:xfrm>
            <a:off x="381000" y="4953000"/>
            <a:ext cx="8610600" cy="707886"/>
          </a:xfrm>
          <a:prstGeom prst="rect">
            <a:avLst/>
          </a:prstGeom>
        </p:spPr>
        <p:txBody>
          <a:bodyPr wrap="square">
            <a:spAutoFit/>
          </a:bodyPr>
          <a:lstStyle/>
          <a:p>
            <a:r>
              <a:rPr lang="en-US" sz="2000" dirty="0">
                <a:solidFill>
                  <a:srgbClr val="000000"/>
                </a:solidFill>
              </a:rPr>
              <a:t>The mutual impedance between the concentric neutral of cable #1 and the concentric neutral of cable #2 is</a:t>
            </a:r>
          </a:p>
        </p:txBody>
      </p:sp>
      <mc:AlternateContent xmlns:mc="http://schemas.openxmlformats.org/markup-compatibility/2006" xmlns:a14="http://schemas.microsoft.com/office/drawing/2010/main">
        <mc:Choice Requires="a14">
          <p:sp>
            <p:nvSpPr>
              <p:cNvPr id="11" name="TextBox 10"/>
              <p:cNvSpPr txBox="1"/>
              <p:nvPr/>
            </p:nvSpPr>
            <p:spPr>
              <a:xfrm>
                <a:off x="990600" y="1514953"/>
                <a:ext cx="7484613"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11</m:t>
                            </m:r>
                          </m:sub>
                        </m:sSub>
                      </m:e>
                    </m:acc>
                    <m:r>
                      <a:rPr lang="en-US" sz="1800" b="0" i="1" smtClean="0">
                        <a:latin typeface="Cambria Math" panose="02040503050406030204" pitchFamily="18" charset="0"/>
                      </a:rPr>
                      <m:t>=0.0953+0.41</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0.0171</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)=0.5053+j1.4564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90600" y="1514953"/>
                <a:ext cx="7484613" cy="392864"/>
              </a:xfrm>
              <a:prstGeom prst="rect">
                <a:avLst/>
              </a:prstGeom>
              <a:blipFill>
                <a:blip r:embed="rId2"/>
                <a:stretch>
                  <a:fillRect l="-815" t="-6250" r="-326"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90600" y="2498271"/>
                <a:ext cx="7618176" cy="392993"/>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44</m:t>
                            </m:r>
                          </m:sub>
                        </m:sSub>
                      </m:e>
                    </m:acc>
                    <m:r>
                      <a:rPr lang="en-US" sz="1800" b="0" i="1" smtClean="0">
                        <a:latin typeface="Cambria Math" panose="02040503050406030204" pitchFamily="18" charset="0"/>
                      </a:rPr>
                      <m:t>=0.0953+1.144</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0.0486</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)=1.2391+j1.3296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90600" y="2498271"/>
                <a:ext cx="7618176" cy="392993"/>
              </a:xfrm>
              <a:prstGeom prst="rect">
                <a:avLst/>
              </a:prstGeom>
              <a:blipFill>
                <a:blip r:embed="rId3"/>
                <a:stretch>
                  <a:fillRect l="-801" t="-6250" r="-24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491537" y="3549037"/>
                <a:ext cx="6482737"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12</m:t>
                            </m:r>
                          </m:sub>
                        </m:sSub>
                      </m:e>
                    </m:acc>
                    <m:r>
                      <a:rPr lang="en-US" sz="1800" b="0" i="1" smtClean="0">
                        <a:latin typeface="Cambria Math" panose="02040503050406030204" pitchFamily="18" charset="0"/>
                      </a:rPr>
                      <m:t>=0.0953+</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)=0.0953+j1.0468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491537" y="3549037"/>
                <a:ext cx="6482737" cy="392864"/>
              </a:xfrm>
              <a:prstGeom prst="rect">
                <a:avLst/>
              </a:prstGeom>
              <a:blipFill>
                <a:blip r:embed="rId4"/>
                <a:stretch>
                  <a:fillRect l="-941" t="-6154" r="-47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74109" y="4562953"/>
                <a:ext cx="6776086"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14</m:t>
                            </m:r>
                          </m:sub>
                        </m:sSub>
                      </m:e>
                    </m:acc>
                    <m:r>
                      <a:rPr lang="en-US" sz="1800" b="0" i="1" smtClean="0">
                        <a:latin typeface="Cambria Math" panose="02040503050406030204" pitchFamily="18" charset="0"/>
                      </a:rPr>
                      <m:t>=0.0953+</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0.0511</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)=0.0953+j1.3236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74109" y="4562953"/>
                <a:ext cx="6776086" cy="392864"/>
              </a:xfrm>
              <a:prstGeom prst="rect">
                <a:avLst/>
              </a:prstGeom>
              <a:blipFill>
                <a:blip r:embed="rId5"/>
                <a:stretch>
                  <a:fillRect l="-900" t="-6250" r="-4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74109" y="5613067"/>
                <a:ext cx="6488058"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45</m:t>
                            </m:r>
                          </m:sub>
                        </m:sSub>
                      </m:e>
                    </m:acc>
                    <m:r>
                      <a:rPr lang="en-US" sz="1800" b="0" i="1" smtClean="0">
                        <a:latin typeface="Cambria Math" panose="02040503050406030204" pitchFamily="18" charset="0"/>
                      </a:rPr>
                      <m:t>=0.0953+</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)=0.0953+j1.0468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474109" y="5613067"/>
                <a:ext cx="6488058" cy="392864"/>
              </a:xfrm>
              <a:prstGeom prst="rect">
                <a:avLst/>
              </a:prstGeom>
              <a:blipFill>
                <a:blip r:embed="rId6"/>
                <a:stretch>
                  <a:fillRect l="-940" t="-6250" r="-564" b="-20313"/>
                </a:stretch>
              </a:blipFill>
            </p:spPr>
            <p:txBody>
              <a:bodyPr/>
              <a:lstStyle/>
              <a:p>
                <a:r>
                  <a:rPr lang="en-US">
                    <a:noFill/>
                  </a:rPr>
                  <a:t> </a:t>
                </a:r>
              </a:p>
            </p:txBody>
          </p:sp>
        </mc:Fallback>
      </mc:AlternateContent>
    </p:spTree>
    <p:extLst>
      <p:ext uri="{BB962C8B-B14F-4D97-AF65-F5344CB8AC3E}">
        <p14:creationId xmlns:p14="http://schemas.microsoft.com/office/powerpoint/2010/main" val="13806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Content Placeholder 5"/>
          <p:cNvSpPr>
            <a:spLocks noGrp="1"/>
          </p:cNvSpPr>
          <p:nvPr>
            <p:ph idx="1"/>
          </p:nvPr>
        </p:nvSpPr>
        <p:spPr>
          <a:xfrm>
            <a:off x="304800" y="1066800"/>
            <a:ext cx="8534400" cy="1446550"/>
          </a:xfrm>
          <a:prstGeom prst="rect">
            <a:avLst/>
          </a:prstGeom>
        </p:spPr>
        <p:txBody>
          <a:bodyPr wrap="square">
            <a:spAutoFit/>
          </a:bodyPr>
          <a:lstStyle/>
          <a:p>
            <a:pPr marL="0" indent="0" algn="just">
              <a:buNone/>
            </a:pPr>
            <a:r>
              <a:rPr lang="en-US" sz="2200" dirty="0">
                <a:solidFill>
                  <a:srgbClr val="000000"/>
                </a:solidFill>
                <a:latin typeface="Times"/>
                <a:cs typeface="Times"/>
              </a:rPr>
              <a:t>The inductive reactance (self and mutual) component of the impedance is a function of the total magnetic fields surrounding a conductor. Fig.1 shows conductors 1 through </a:t>
            </a:r>
            <a:r>
              <a:rPr lang="en-US" sz="2200" i="1" dirty="0">
                <a:solidFill>
                  <a:srgbClr val="000000"/>
                </a:solidFill>
                <a:latin typeface="Times"/>
                <a:cs typeface="Times"/>
              </a:rPr>
              <a:t>n</a:t>
            </a:r>
            <a:r>
              <a:rPr lang="en-US" sz="2200" dirty="0">
                <a:solidFill>
                  <a:srgbClr val="000000"/>
                </a:solidFill>
                <a:latin typeface="Times"/>
                <a:cs typeface="Times"/>
              </a:rPr>
              <a:t> with the magnetic flux lines created by currents flowing in each of the conductors.</a:t>
            </a:r>
          </a:p>
        </p:txBody>
      </p:sp>
      <p:pic>
        <p:nvPicPr>
          <p:cNvPr id="7" name="Picture 6"/>
          <p:cNvPicPr>
            <a:picLocks noChangeAspect="1"/>
          </p:cNvPicPr>
          <p:nvPr/>
        </p:nvPicPr>
        <p:blipFill>
          <a:blip r:embed="rId2"/>
          <a:stretch>
            <a:fillRect/>
          </a:stretch>
        </p:blipFill>
        <p:spPr>
          <a:xfrm>
            <a:off x="2438400" y="2514600"/>
            <a:ext cx="3882657" cy="3219450"/>
          </a:xfrm>
          <a:prstGeom prst="rect">
            <a:avLst/>
          </a:prstGeom>
        </p:spPr>
      </p:pic>
      <p:sp>
        <p:nvSpPr>
          <p:cNvPr id="8" name="TextBox 7"/>
          <p:cNvSpPr txBox="1"/>
          <p:nvPr/>
        </p:nvSpPr>
        <p:spPr>
          <a:xfrm>
            <a:off x="2895600" y="5638800"/>
            <a:ext cx="3048000" cy="400110"/>
          </a:xfrm>
          <a:prstGeom prst="rect">
            <a:avLst/>
          </a:prstGeom>
          <a:noFill/>
        </p:spPr>
        <p:txBody>
          <a:bodyPr wrap="square" rtlCol="0">
            <a:spAutoFit/>
          </a:bodyPr>
          <a:lstStyle/>
          <a:p>
            <a:pPr algn="ctr"/>
            <a:r>
              <a:rPr lang="en-US" sz="2000" dirty="0"/>
              <a:t>Fig.1 Magnetic field </a:t>
            </a:r>
          </a:p>
        </p:txBody>
      </p:sp>
    </p:spTree>
    <p:extLst>
      <p:ext uri="{BB962C8B-B14F-4D97-AF65-F5344CB8AC3E}">
        <p14:creationId xmlns:p14="http://schemas.microsoft.com/office/powerpoint/2010/main" val="1827863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70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838200"/>
            <a:ext cx="8610600" cy="707886"/>
          </a:xfrm>
          <a:prstGeom prst="rect">
            <a:avLst/>
          </a:prstGeom>
        </p:spPr>
        <p:txBody>
          <a:bodyPr wrap="square">
            <a:spAutoFit/>
          </a:bodyPr>
          <a:lstStyle/>
          <a:p>
            <a:r>
              <a:rPr lang="en-US" sz="2000" dirty="0">
                <a:solidFill>
                  <a:srgbClr val="000000"/>
                </a:solidFill>
              </a:rPr>
              <a:t>Continuing the application of the modified Carson's equations results in a 6 × 6 primitive impedance matrix. This matrix in partitioned form is</a:t>
            </a:r>
          </a:p>
        </p:txBody>
      </p:sp>
      <p:sp>
        <p:nvSpPr>
          <p:cNvPr id="7" name="Rectangle 6"/>
          <p:cNvSpPr/>
          <p:nvPr/>
        </p:nvSpPr>
        <p:spPr>
          <a:xfrm>
            <a:off x="228600" y="4572000"/>
            <a:ext cx="8534400" cy="400110"/>
          </a:xfrm>
          <a:prstGeom prst="rect">
            <a:avLst/>
          </a:prstGeom>
        </p:spPr>
        <p:txBody>
          <a:bodyPr wrap="square">
            <a:spAutoFit/>
          </a:bodyPr>
          <a:lstStyle/>
          <a:p>
            <a:r>
              <a:rPr lang="en-US" sz="2000" dirty="0">
                <a:solidFill>
                  <a:srgbClr val="000000"/>
                </a:solidFill>
              </a:rPr>
              <a:t>Using the Kron reduction results in the phase impedance matrix:</a:t>
            </a:r>
          </a:p>
        </p:txBody>
      </p:sp>
      <mc:AlternateContent xmlns:mc="http://schemas.openxmlformats.org/markup-compatibility/2006" xmlns:a14="http://schemas.microsoft.com/office/drawing/2010/main">
        <mc:Choice Requires="a14">
          <p:sp>
            <p:nvSpPr>
              <p:cNvPr id="8" name="TextBox 7"/>
              <p:cNvSpPr txBox="1"/>
              <p:nvPr/>
            </p:nvSpPr>
            <p:spPr>
              <a:xfrm>
                <a:off x="1600200" y="1496513"/>
                <a:ext cx="6504601"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𝑖𝑗</m:t>
                                </m:r>
                              </m:sub>
                            </m:sSub>
                          </m:e>
                        </m:acc>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.5053+</m:t>
                              </m:r>
                              <m:r>
                                <a:rPr lang="en-US" sz="1600" b="0" i="1" smtClean="0">
                                  <a:latin typeface="Cambria Math" panose="02040503050406030204" pitchFamily="18" charset="0"/>
                                </a:rPr>
                                <m:t>𝑗</m:t>
                              </m:r>
                              <m:r>
                                <a:rPr lang="en-US" sz="1600" b="0" i="1" smtClean="0">
                                  <a:latin typeface="Cambria Math" panose="02040503050406030204" pitchFamily="18" charset="0"/>
                                </a:rPr>
                                <m:t>1.4564</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9627</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e>
                              <m:r>
                                <a:rPr lang="en-US" sz="1600" i="1">
                                  <a:latin typeface="Cambria Math" panose="02040503050406030204" pitchFamily="18" charset="0"/>
                                </a:rPr>
                                <m:t>0.</m:t>
                              </m:r>
                              <m:r>
                                <a:rPr lang="en-US" sz="1600" i="1" smtClean="0">
                                  <a:latin typeface="Cambria Math" panose="02040503050406030204" pitchFamily="18" charset="0"/>
                                </a:rPr>
                                <m:t>5</m:t>
                              </m:r>
                              <m:r>
                                <a:rPr lang="en-US" sz="1600" b="0" i="1" smtClean="0">
                                  <a:latin typeface="Cambria Math" panose="02040503050406030204" pitchFamily="18" charset="0"/>
                                </a:rPr>
                                <m:t>053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1.4564</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0.9627</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i="1" smtClean="0">
                                  <a:latin typeface="Cambria Math" panose="02040503050406030204" pitchFamily="18" charset="0"/>
                                </a:rPr>
                                <m:t>5</m:t>
                              </m:r>
                              <m:r>
                                <a:rPr lang="en-US" sz="1600" b="0" i="1" smtClean="0">
                                  <a:latin typeface="Cambria Math" panose="02040503050406030204" pitchFamily="18" charset="0"/>
                                </a:rPr>
                                <m:t>053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1.4564</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1600200" y="1496513"/>
                <a:ext cx="6504601" cy="10288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00200" y="2403840"/>
                <a:ext cx="6526851"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m:t>
                                </m:r>
                                <m:r>
                                  <a:rPr lang="en-US" sz="1600" b="0" i="1" smtClean="0">
                                    <a:latin typeface="Cambria Math" panose="02040503050406030204" pitchFamily="18" charset="0"/>
                                  </a:rPr>
                                  <m:t>𝑛</m:t>
                                </m:r>
                              </m:sub>
                            </m:sSub>
                          </m:e>
                        </m:acc>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.0953+</m:t>
                              </m:r>
                              <m:r>
                                <a:rPr lang="en-US" sz="1600" b="0" i="1" smtClean="0">
                                  <a:latin typeface="Cambria Math" panose="02040503050406030204" pitchFamily="18" charset="0"/>
                                </a:rPr>
                                <m:t>𝑗</m:t>
                              </m:r>
                              <m:r>
                                <a:rPr lang="en-US" sz="1600" b="0" i="1" smtClean="0">
                                  <a:latin typeface="Cambria Math" panose="02040503050406030204" pitchFamily="18" charset="0"/>
                                </a:rPr>
                                <m:t>1.3236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9627</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e>
                              <m:r>
                                <a:rPr lang="en-US" sz="1600" i="1">
                                  <a:latin typeface="Cambria Math" panose="02040503050406030204" pitchFamily="18" charset="0"/>
                                </a:rPr>
                                <m:t>0.</m:t>
                              </m:r>
                              <m:r>
                                <a:rPr lang="en-US" sz="1600" i="1" smtClean="0">
                                  <a:latin typeface="Cambria Math" panose="02040503050406030204" pitchFamily="18" charset="0"/>
                                </a:rPr>
                                <m:t>0</m:t>
                              </m:r>
                              <m:r>
                                <a:rPr lang="en-US" sz="1600" b="0" i="1" smtClean="0">
                                  <a:latin typeface="Cambria Math" panose="02040503050406030204" pitchFamily="18" charset="0"/>
                                </a:rPr>
                                <m:t>953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1.3236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1.0462</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0.9626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0462</m:t>
                              </m:r>
                            </m:e>
                            <m:e>
                              <m:r>
                                <a:rPr lang="en-US" sz="1600" i="1">
                                  <a:latin typeface="Cambria Math" panose="02040503050406030204" pitchFamily="18" charset="0"/>
                                </a:rPr>
                                <m:t>0.</m:t>
                              </m:r>
                              <m:r>
                                <a:rPr lang="en-US" sz="1600" i="1" smtClean="0">
                                  <a:latin typeface="Cambria Math" panose="02040503050406030204" pitchFamily="18" charset="0"/>
                                </a:rPr>
                                <m:t>0</m:t>
                              </m:r>
                              <m:r>
                                <a:rPr lang="en-US" sz="1600" b="0" i="1" smtClean="0">
                                  <a:latin typeface="Cambria Math" panose="02040503050406030204" pitchFamily="18" charset="0"/>
                                </a:rPr>
                                <m:t>953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1.3236</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1600200" y="2403840"/>
                <a:ext cx="6526851" cy="10288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00200" y="3818173"/>
                <a:ext cx="6571735" cy="1028808"/>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𝑛𝑛</m:t>
                                </m:r>
                              </m:sub>
                            </m:sSub>
                          </m:e>
                        </m:acc>
                      </m:e>
                    </m:d>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1.2393+</m:t>
                              </m:r>
                              <m:r>
                                <a:rPr lang="en-US" sz="1600" b="0" i="1" smtClean="0">
                                  <a:latin typeface="Cambria Math" panose="02040503050406030204" pitchFamily="18" charset="0"/>
                                </a:rPr>
                                <m:t>𝑗</m:t>
                              </m:r>
                              <m:r>
                                <a:rPr lang="en-US" sz="1600" b="0" i="1" smtClean="0">
                                  <a:latin typeface="Cambria Math" panose="02040503050406030204" pitchFamily="18" charset="0"/>
                                </a:rPr>
                                <m:t>1.3296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9627</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e>
                              <m:r>
                                <a:rPr lang="en-US" sz="1600" i="1" smtClean="0">
                                  <a:latin typeface="Cambria Math" panose="02040503050406030204" pitchFamily="18" charset="0"/>
                                </a:rPr>
                                <m:t>1</m:t>
                              </m:r>
                              <m:r>
                                <a:rPr lang="en-US" sz="1600" b="0" i="1" smtClean="0">
                                  <a:latin typeface="Cambria Math" panose="02040503050406030204" pitchFamily="18" charset="0"/>
                                </a:rPr>
                                <m:t>.2393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1.3296</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1.0468</m:t>
                              </m:r>
                            </m:e>
                          </m:mr>
                          <m:mr>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0.9627</m:t>
                              </m:r>
                            </m:e>
                            <m:e>
                              <m:r>
                                <a:rPr lang="en-US" sz="1600" i="1">
                                  <a:latin typeface="Cambria Math" panose="02040503050406030204" pitchFamily="18" charset="0"/>
                                </a:rPr>
                                <m:t>0.</m:t>
                              </m:r>
                              <m:r>
                                <a:rPr lang="en-US" sz="1600" b="0" i="1" smtClean="0">
                                  <a:latin typeface="Cambria Math" panose="02040503050406030204" pitchFamily="18" charset="0"/>
                                </a:rPr>
                                <m:t>0953</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1</m:t>
                              </m:r>
                              <m:r>
                                <a:rPr lang="en-US" sz="1600" i="1">
                                  <a:latin typeface="Cambria Math" panose="02040503050406030204" pitchFamily="18" charset="0"/>
                                </a:rPr>
                                <m:t>.</m:t>
                              </m:r>
                              <m:r>
                                <a:rPr lang="en-US" sz="1600" b="0" i="1" smtClean="0">
                                  <a:latin typeface="Cambria Math" panose="02040503050406030204" pitchFamily="18" charset="0"/>
                                </a:rPr>
                                <m:t>0468</m:t>
                              </m:r>
                            </m:e>
                            <m:e>
                              <m:r>
                                <a:rPr lang="en-US" sz="1600" b="0" i="1" smtClean="0">
                                  <a:latin typeface="Cambria Math" panose="02040503050406030204" pitchFamily="18" charset="0"/>
                                </a:rPr>
                                <m:t>1</m:t>
                              </m:r>
                              <m:r>
                                <a:rPr lang="en-US" sz="1600" i="1">
                                  <a:latin typeface="Cambria Math" panose="02040503050406030204" pitchFamily="18" charset="0"/>
                                </a:rPr>
                                <m:t>.</m:t>
                              </m:r>
                              <m:r>
                                <a:rPr lang="en-US" sz="1600" i="1" smtClean="0">
                                  <a:latin typeface="Cambria Math" panose="02040503050406030204" pitchFamily="18" charset="0"/>
                                </a:rPr>
                                <m:t>2</m:t>
                              </m:r>
                              <m:r>
                                <a:rPr lang="en-US" sz="1600" b="0" i="1" smtClean="0">
                                  <a:latin typeface="Cambria Math" panose="02040503050406030204" pitchFamily="18" charset="0"/>
                                </a:rPr>
                                <m:t>393</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1.3296</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600200" y="3818173"/>
                <a:ext cx="6571735" cy="10288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191000" y="3352800"/>
                <a:ext cx="1319272" cy="529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acc>
                            <m:accPr>
                              <m:chr m:val="̂"/>
                              <m:ctrlPr>
                                <a:rPr lang="en-US" sz="1600" i="1" smtClean="0">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𝑛𝑗</m:t>
                                  </m:r>
                                </m:sub>
                              </m:sSub>
                            </m:e>
                          </m:acc>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b="0" i="1" smtClean="0">
                                      <a:latin typeface="Cambria Math" panose="02040503050406030204" pitchFamily="18" charset="0"/>
                                    </a:rPr>
                                    <m:t>𝑖</m:t>
                                  </m:r>
                                  <m:r>
                                    <a:rPr lang="en-US" sz="1600" i="1">
                                      <a:latin typeface="Cambria Math" panose="02040503050406030204" pitchFamily="18" charset="0"/>
                                    </a:rPr>
                                    <m:t>𝑛</m:t>
                                  </m:r>
                                </m:sub>
                              </m:sSub>
                            </m:e>
                          </m:acc>
                        </m:e>
                      </m:d>
                    </m:oMath>
                  </m:oMathPara>
                </a14:m>
                <a:endParaRPr lang="en-US" sz="1600" dirty="0"/>
              </a:p>
              <a:p>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191000" y="3352800"/>
                <a:ext cx="1319272" cy="529889"/>
              </a:xfrm>
              <a:prstGeom prst="rect">
                <a:avLst/>
              </a:prstGeom>
              <a:blipFill>
                <a:blip r:embed="rId5"/>
                <a:stretch>
                  <a:fillRect t="-3448" r="-33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05000" y="4978774"/>
                <a:ext cx="6070060" cy="1312475"/>
              </a:xfrm>
              <a:prstGeom prst="rect">
                <a:avLst/>
              </a:prstGeom>
              <a:noFill/>
            </p:spPr>
            <p:txBody>
              <a:bodyPr wrap="none" lIns="0" tIns="0" rIns="0" bIns="0" rtlCol="0">
                <a:spAutoFit/>
              </a:bodyPr>
              <a:lstStyle/>
              <a:p>
                <a14:m>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𝑎𝑏𝑐</m:t>
                            </m:r>
                          </m:sub>
                        </m:sSub>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𝑖𝑗</m:t>
                                </m:r>
                              </m:sub>
                            </m:sSub>
                          </m:e>
                        </m:acc>
                      </m:e>
                    </m:d>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𝑖𝑛</m:t>
                                    </m:r>
                                  </m:sub>
                                </m:sSub>
                              </m:e>
                            </m:acc>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𝑛𝑛</m:t>
                                    </m:r>
                                  </m:sub>
                                </m:sSub>
                              </m:e>
                            </m:acc>
                          </m:e>
                        </m:d>
                      </m:e>
                      <m:sup>
                        <m:r>
                          <a:rPr lang="en-US" sz="1600" i="1">
                            <a:latin typeface="Cambria Math" panose="02040503050406030204" pitchFamily="18" charset="0"/>
                          </a:rPr>
                          <m:t>−1</m:t>
                        </m:r>
                      </m:sup>
                    </m:sSup>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1">
                                    <a:latin typeface="Cambria Math" panose="02040503050406030204" pitchFamily="18" charset="0"/>
                                  </a:rPr>
                                  <m:t>𝑛𝑗</m:t>
                                </m:r>
                              </m:sub>
                            </m:sSub>
                          </m:e>
                        </m:acc>
                      </m:e>
                    </m:d>
                  </m:oMath>
                </a14:m>
                <a:r>
                  <a:rPr lang="en-US" sz="1600" dirty="0"/>
                  <a:t> </a:t>
                </a:r>
                <a:endParaRPr lang="en-US" sz="1600" i="1" dirty="0">
                  <a:latin typeface="Cambria Math" panose="02040503050406030204" pitchFamily="18" charset="0"/>
                </a:endParaRPr>
              </a:p>
              <a:p>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m>
                          <m:mPr>
                            <m:plcHide m:val="on"/>
                            <m:mcs>
                              <m:mc>
                                <m:mcPr>
                                  <m:count m:val="3"/>
                                  <m:mcJc m:val="center"/>
                                </m:mcPr>
                              </m:mc>
                            </m:mcs>
                            <m:ctrlPr>
                              <a:rPr lang="en-US" sz="1600" i="1" smtClean="0">
                                <a:latin typeface="Cambria Math" panose="02040503050406030204" pitchFamily="18" charset="0"/>
                              </a:rPr>
                            </m:ctrlPr>
                          </m:mPr>
                          <m:mr>
                            <m:e>
                              <m:r>
                                <a:rPr lang="en-US" sz="1600" i="1" smtClean="0">
                                  <a:latin typeface="Cambria Math" panose="02040503050406030204" pitchFamily="18" charset="0"/>
                                </a:rPr>
                                <m:t>0</m:t>
                              </m:r>
                              <m:r>
                                <a:rPr lang="en-US" sz="1600" b="0" i="1" smtClean="0">
                                  <a:latin typeface="Cambria Math" panose="02040503050406030204" pitchFamily="18" charset="0"/>
                                </a:rPr>
                                <m:t>.7981+</m:t>
                              </m:r>
                              <m:r>
                                <a:rPr lang="en-US" sz="1600" b="0" i="1" smtClean="0">
                                  <a:latin typeface="Cambria Math" panose="02040503050406030204" pitchFamily="18" charset="0"/>
                                </a:rPr>
                                <m:t>𝑗</m:t>
                              </m:r>
                              <m:r>
                                <a:rPr lang="en-US" sz="1600" b="0" i="1" smtClean="0">
                                  <a:latin typeface="Cambria Math" panose="02040503050406030204" pitchFamily="18" charset="0"/>
                                </a:rPr>
                                <m:t>0.4467</m:t>
                              </m:r>
                            </m:e>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0334</m:t>
                              </m:r>
                            </m:e>
                            <m:e>
                              <m:r>
                                <a:rPr lang="en-US" sz="1600" i="1">
                                  <a:latin typeface="Cambria Math" panose="02040503050406030204" pitchFamily="18" charset="0"/>
                                </a:rPr>
                                <m:t>0.</m:t>
                              </m:r>
                              <m:r>
                                <a:rPr lang="en-US" sz="1600" b="0" i="1" smtClean="0">
                                  <a:latin typeface="Cambria Math" panose="02040503050406030204" pitchFamily="18" charset="0"/>
                                </a:rPr>
                                <m:t>2848−</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0138</m:t>
                              </m:r>
                            </m:e>
                          </m:mr>
                          <m:mr>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0.0334</m:t>
                              </m:r>
                            </m:e>
                            <m:e>
                              <m:r>
                                <a:rPr lang="en-US" sz="1600" i="1">
                                  <a:latin typeface="Cambria Math" panose="02040503050406030204" pitchFamily="18" charset="0"/>
                                </a:rPr>
                                <m:t>0.</m:t>
                              </m:r>
                              <m:r>
                                <a:rPr lang="en-US" sz="1600" i="1" smtClean="0">
                                  <a:latin typeface="Cambria Math" panose="02040503050406030204" pitchFamily="18" charset="0"/>
                                </a:rPr>
                                <m:t>7</m:t>
                              </m:r>
                              <m:r>
                                <a:rPr lang="en-US" sz="1600" b="0" i="1" smtClean="0">
                                  <a:latin typeface="Cambria Math" panose="02040503050406030204" pitchFamily="18" charset="0"/>
                                </a:rPr>
                                <m:t>890</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4048</m:t>
                              </m:r>
                            </m:e>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0.0334</m:t>
                              </m:r>
                            </m:e>
                          </m:mr>
                          <m:mr>
                            <m:e>
                              <m:r>
                                <a:rPr lang="en-US" sz="1600" i="1">
                                  <a:latin typeface="Cambria Math" panose="02040503050406030204" pitchFamily="18" charset="0"/>
                                </a:rPr>
                                <m:t>0.</m:t>
                              </m:r>
                              <m:r>
                                <a:rPr lang="en-US" sz="1600" b="0" i="1" smtClean="0">
                                  <a:latin typeface="Cambria Math" panose="02040503050406030204" pitchFamily="18" charset="0"/>
                                </a:rPr>
                                <m:t>2848−</m:t>
                              </m:r>
                              <m:r>
                                <a:rPr lang="en-US" sz="1600" i="1">
                                  <a:latin typeface="Cambria Math" panose="02040503050406030204" pitchFamily="18" charset="0"/>
                                </a:rPr>
                                <m:t>𝑗</m:t>
                              </m:r>
                              <m:r>
                                <a:rPr lang="en-US" sz="1600" b="0" i="1" smtClean="0">
                                  <a:latin typeface="Cambria Math" panose="02040503050406030204" pitchFamily="18" charset="0"/>
                                </a:rPr>
                                <m:t>0.0138</m:t>
                              </m:r>
                            </m:e>
                            <m:e>
                              <m:r>
                                <a:rPr lang="en-US" sz="1600" i="1">
                                  <a:latin typeface="Cambria Math" panose="02040503050406030204" pitchFamily="18" charset="0"/>
                                </a:rPr>
                                <m:t>0.</m:t>
                              </m:r>
                              <m:r>
                                <a:rPr lang="en-US" sz="1600" b="0" i="1" smtClean="0">
                                  <a:latin typeface="Cambria Math" panose="02040503050406030204" pitchFamily="18" charset="0"/>
                                </a:rPr>
                                <m:t>3188</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b="0" i="1" smtClean="0">
                                  <a:latin typeface="Cambria Math" panose="02040503050406030204" pitchFamily="18" charset="0"/>
                                </a:rPr>
                                <m:t>0334</m:t>
                              </m:r>
                            </m:e>
                            <m:e>
                              <m:r>
                                <a:rPr lang="en-US" sz="1600" i="1">
                                  <a:latin typeface="Cambria Math" panose="02040503050406030204" pitchFamily="18" charset="0"/>
                                </a:rPr>
                                <m:t>0.</m:t>
                              </m:r>
                              <m:r>
                                <a:rPr lang="en-US" sz="1600" i="1" smtClean="0">
                                  <a:latin typeface="Cambria Math" panose="02040503050406030204" pitchFamily="18" charset="0"/>
                                </a:rPr>
                                <m:t>7</m:t>
                              </m:r>
                              <m:r>
                                <a:rPr lang="en-US" sz="1600" b="0" i="1" smtClean="0">
                                  <a:latin typeface="Cambria Math" panose="02040503050406030204" pitchFamily="18" charset="0"/>
                                </a:rPr>
                                <m:t>981</m:t>
                              </m:r>
                              <m:r>
                                <a:rPr lang="en-US" sz="1600" i="1">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0</m:t>
                              </m:r>
                              <m:r>
                                <a:rPr lang="en-US" sz="1600" i="1">
                                  <a:latin typeface="Cambria Math" panose="02040503050406030204" pitchFamily="18" charset="0"/>
                                </a:rPr>
                                <m:t>.</m:t>
                              </m:r>
                              <m:r>
                                <a:rPr lang="en-US" sz="1600" i="1" smtClean="0">
                                  <a:latin typeface="Cambria Math" panose="02040503050406030204" pitchFamily="18" charset="0"/>
                                </a:rPr>
                                <m:t>4</m:t>
                              </m:r>
                              <m:r>
                                <a:rPr lang="en-US" sz="1600" b="0" i="1" smtClean="0">
                                  <a:latin typeface="Cambria Math" panose="02040503050406030204" pitchFamily="18" charset="0"/>
                                </a:rPr>
                                <m:t>467</m:t>
                              </m:r>
                            </m:e>
                          </m:mr>
                        </m:m>
                      </m:e>
                    </m:d>
                  </m:oMath>
                </a14:m>
                <a:r>
                  <a:rPr lang="en-US" sz="1600" dirty="0"/>
                  <a:t> </a:t>
                </a:r>
                <a14:m>
                  <m:oMath xmlns:m="http://schemas.openxmlformats.org/officeDocument/2006/math">
                    <m:r>
                      <m:rPr>
                        <m:sty m:val="p"/>
                      </m:rPr>
                      <a:rPr lang="el-GR" sz="1600" i="1" dirty="0">
                        <a:latin typeface="Cambria Math" panose="02040503050406030204" pitchFamily="18" charset="0"/>
                        <a:ea typeface="Cambria Math" panose="02040503050406030204" pitchFamily="18" charset="0"/>
                      </a:rPr>
                      <m:t>Ω</m:t>
                    </m:r>
                    <m:r>
                      <m:rPr>
                        <m:nor/>
                      </m:rPr>
                      <a:rPr lang="en-US" sz="1600" dirty="0"/>
                      <m:t>/</m:t>
                    </m:r>
                    <m:r>
                      <m:rPr>
                        <m:nor/>
                      </m:rPr>
                      <a:rPr lang="en-US" sz="1600" dirty="0"/>
                      <m:t>mile</m:t>
                    </m:r>
                  </m:oMath>
                </a14:m>
                <a:endParaRPr lang="en-US" sz="1600" dirty="0"/>
              </a:p>
              <a:p>
                <a:endParaRPr 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905000" y="4978774"/>
                <a:ext cx="6070060" cy="1312475"/>
              </a:xfrm>
              <a:prstGeom prst="rect">
                <a:avLst/>
              </a:prstGeom>
              <a:blipFill>
                <a:blip r:embed="rId6"/>
                <a:stretch>
                  <a:fillRect t="-1860"/>
                </a:stretch>
              </a:blipFill>
            </p:spPr>
            <p:txBody>
              <a:bodyPr/>
              <a:lstStyle/>
              <a:p>
                <a:r>
                  <a:rPr lang="en-US">
                    <a:noFill/>
                  </a:rPr>
                  <a:t> </a:t>
                </a:r>
              </a:p>
            </p:txBody>
          </p:sp>
        </mc:Fallback>
      </mc:AlternateContent>
    </p:spTree>
    <p:extLst>
      <p:ext uri="{BB962C8B-B14F-4D97-AF65-F5344CB8AC3E}">
        <p14:creationId xmlns:p14="http://schemas.microsoft.com/office/powerpoint/2010/main" val="2212613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3</a:t>
            </a:r>
          </a:p>
        </p:txBody>
      </p:sp>
      <p:sp>
        <p:nvSpPr>
          <p:cNvPr id="4" name="Slide Number Placeholder 3"/>
          <p:cNvSpPr>
            <a:spLocks noGrp="1"/>
          </p:cNvSpPr>
          <p:nvPr>
            <p:ph type="sldNum" sz="quarter" idx="4"/>
          </p:nvPr>
        </p:nvSpPr>
        <p:spPr/>
        <p:txBody>
          <a:bodyPr/>
          <a:lstStyle/>
          <a:p>
            <a:fld id="{179A9A4E-4C82-4D44-9372-C31BB3818094}" type="slidenum">
              <a:rPr lang="en-US" smtClean="0"/>
              <a:pPr/>
              <a:t>71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2971800"/>
            <a:ext cx="8382000" cy="830997"/>
          </a:xfrm>
          <a:prstGeom prst="rect">
            <a:avLst/>
          </a:prstGeom>
        </p:spPr>
        <p:txBody>
          <a:bodyPr wrap="square">
            <a:spAutoFit/>
          </a:bodyPr>
          <a:lstStyle/>
          <a:p>
            <a:r>
              <a:rPr lang="en-US" dirty="0"/>
              <a:t>The sequence impedance matrix for the concentric neutral three-phase line is determined using Equation (55):</a:t>
            </a:r>
          </a:p>
        </p:txBody>
      </p:sp>
      <mc:AlternateContent xmlns:mc="http://schemas.openxmlformats.org/markup-compatibility/2006" xmlns:a14="http://schemas.microsoft.com/office/drawing/2010/main">
        <mc:Choice Requires="a14">
          <p:sp>
            <p:nvSpPr>
              <p:cNvPr id="7" name="TextBox 6"/>
              <p:cNvSpPr txBox="1"/>
              <p:nvPr/>
            </p:nvSpPr>
            <p:spPr>
              <a:xfrm>
                <a:off x="1143000" y="1513770"/>
                <a:ext cx="5886099" cy="1052083"/>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012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m:t>
                            </m:r>
                          </m:sub>
                        </m:sSub>
                        <m:r>
                          <a:rPr lang="en-US" b="0" i="1" smtClean="0">
                            <a:latin typeface="Cambria Math" panose="02040503050406030204" pitchFamily="18" charset="0"/>
                          </a:rPr>
                          <m:t>]</m:t>
                        </m:r>
                      </m:e>
                      <m:sup>
                        <m:r>
                          <a:rPr lang="en-US" b="0" i="1" smtClean="0">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𝑎𝑏𝑐</m:t>
                        </m:r>
                      </m:sub>
                    </m:sSub>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𝑠</m:t>
                        </m:r>
                      </m:sub>
                    </m:sSub>
                    <m:r>
                      <a:rPr lang="en-US" i="1">
                        <a:latin typeface="Cambria Math" panose="02040503050406030204" pitchFamily="18" charset="0"/>
                      </a:rPr>
                      <m:t>] </m:t>
                    </m:r>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00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0</m:t>
                                  </m:r>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22</m:t>
                                  </m:r>
                                </m:sub>
                              </m:sSub>
                            </m:e>
                          </m:mr>
                        </m:m>
                      </m:e>
                    </m:d>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1513770"/>
                <a:ext cx="5886099" cy="10520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5141" y="4098759"/>
                <a:ext cx="8002191" cy="1655325"/>
              </a:xfrm>
              <a:prstGeom prst="rect">
                <a:avLst/>
              </a:prstGeom>
              <a:noFill/>
            </p:spPr>
            <p:txBody>
              <a:bodyPr wrap="none" lIns="0" tIns="0" rIns="0" bIns="0" rtlCol="0">
                <a:spAutoFit/>
              </a:bodyPr>
              <a:lstStyle/>
              <a:p>
                <a14:m>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𝑎𝑏𝑐</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r>
                      <a:rPr lang="en-US" sz="2000" i="1">
                        <a:latin typeface="Cambria Math" panose="02040503050406030204" pitchFamily="18" charset="0"/>
                      </a:rPr>
                      <m:t>] </m:t>
                    </m:r>
                  </m:oMath>
                </a14:m>
                <a:endParaRPr lang="en-US" sz="2000" dirty="0"/>
              </a:p>
              <a:p>
                <a:r>
                  <a:rPr lang="en-US" sz="2000" dirty="0"/>
                  <a:t>=</a:t>
                </a:r>
                <a14:m>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r>
                                <a:rPr lang="en-US" sz="2000" i="1" smtClean="0">
                                  <a:latin typeface="Cambria Math" panose="02040503050406030204" pitchFamily="18" charset="0"/>
                                </a:rPr>
                                <m:t>1</m:t>
                              </m:r>
                              <m:r>
                                <a:rPr lang="en-US" sz="2000" b="0" i="1" smtClean="0">
                                  <a:latin typeface="Cambria Math" panose="02040503050406030204" pitchFamily="18" charset="0"/>
                                </a:rPr>
                                <m:t>.4140+</m:t>
                              </m:r>
                              <m:r>
                                <a:rPr lang="en-US" sz="2000" b="0" i="1" smtClean="0">
                                  <a:latin typeface="Cambria Math" panose="02040503050406030204" pitchFamily="18" charset="0"/>
                                </a:rPr>
                                <m:t>𝑗</m:t>
                              </m:r>
                              <m:r>
                                <a:rPr lang="en-US" sz="2000" b="0" i="1" smtClean="0">
                                  <a:latin typeface="Cambria Math" panose="02040503050406030204" pitchFamily="18" charset="0"/>
                                </a:rPr>
                                <m:t>0.4681</m:t>
                              </m:r>
                            </m:e>
                            <m:e>
                              <m:r>
                                <a:rPr lang="en-US" sz="2000" i="1">
                                  <a:latin typeface="Cambria Math" panose="02040503050406030204" pitchFamily="18" charset="0"/>
                                </a:rPr>
                                <m:t>−0.0026−</m:t>
                              </m:r>
                              <m:r>
                                <a:rPr lang="en-US" sz="2000" i="1">
                                  <a:latin typeface="Cambria Math" panose="02040503050406030204" pitchFamily="18" charset="0"/>
                                </a:rPr>
                                <m:t>𝑗</m:t>
                              </m:r>
                              <m:r>
                                <a:rPr lang="en-US" sz="2000" i="1">
                                  <a:latin typeface="Cambria Math" panose="02040503050406030204" pitchFamily="18" charset="0"/>
                                </a:rPr>
                                <m:t>0.0081</m:t>
                              </m:r>
                            </m:e>
                            <m:e>
                              <m:r>
                                <a:rPr lang="en-US" sz="2000" b="0" i="1" smtClean="0">
                                  <a:latin typeface="Cambria Math" panose="02040503050406030204" pitchFamily="18" charset="0"/>
                                </a:rPr>
                                <m:t>−0.0057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0.0063</m:t>
                              </m:r>
                            </m:e>
                          </m:mr>
                          <m:mr>
                            <m:e>
                              <m:r>
                                <a:rPr lang="en-US" sz="2000" b="0" i="1" smtClean="0">
                                  <a:latin typeface="Cambria Math" panose="02040503050406030204" pitchFamily="18" charset="0"/>
                                </a:rPr>
                                <m:t>−0.0057</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0.0063</m:t>
                              </m:r>
                            </m:e>
                            <m:e>
                              <m:r>
                                <a:rPr lang="en-US" sz="2000" b="0" i="1" smtClean="0">
                                  <a:latin typeface="Cambria Math" panose="02040503050406030204" pitchFamily="18" charset="0"/>
                                </a:rPr>
                                <m:t>0.4876</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0.4151</m:t>
                              </m:r>
                            </m:e>
                            <m:e>
                              <m:r>
                                <a:rPr lang="en-US" sz="2000" b="0" i="1" smtClean="0">
                                  <a:latin typeface="Cambria Math" panose="02040503050406030204" pitchFamily="18" charset="0"/>
                                </a:rPr>
                                <m:t>−0.0265</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0.0450</m:t>
                              </m:r>
                            </m:e>
                          </m:mr>
                          <m:mr>
                            <m:e>
                              <m:r>
                                <a:rPr lang="en-US" sz="2000" b="0" i="1" smtClean="0">
                                  <a:latin typeface="Cambria Math" panose="02040503050406030204" pitchFamily="18" charset="0"/>
                                </a:rPr>
                                <m:t>−0.0026−</m:t>
                              </m:r>
                              <m:r>
                                <a:rPr lang="en-US" sz="2000" i="1">
                                  <a:latin typeface="Cambria Math" panose="02040503050406030204" pitchFamily="18" charset="0"/>
                                </a:rPr>
                                <m:t>𝑗</m:t>
                              </m:r>
                              <m:r>
                                <a:rPr lang="en-US" sz="2000" i="1">
                                  <a:latin typeface="Cambria Math" panose="02040503050406030204" pitchFamily="18" charset="0"/>
                                </a:rPr>
                                <m:t>0.0081</m:t>
                              </m:r>
                            </m:e>
                            <m:e>
                              <m:r>
                                <a:rPr lang="en-US" sz="2000" b="0" i="1" smtClean="0">
                                  <a:latin typeface="Cambria Math" panose="02040503050406030204" pitchFamily="18" charset="0"/>
                                </a:rPr>
                                <m:t>0.0523</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0.0004</m:t>
                              </m:r>
                            </m:e>
                            <m:e>
                              <m:r>
                                <a:rPr lang="en-US" sz="2000" b="0" i="1" smtClean="0">
                                  <a:latin typeface="Cambria Math" panose="02040503050406030204" pitchFamily="18" charset="0"/>
                                </a:rPr>
                                <m:t>0</m:t>
                              </m:r>
                              <m:r>
                                <a:rPr lang="en-US" sz="2000" i="1">
                                  <a:latin typeface="Cambria Math" panose="02040503050406030204" pitchFamily="18" charset="0"/>
                                </a:rPr>
                                <m:t>.4</m:t>
                              </m:r>
                              <m:r>
                                <a:rPr lang="en-US" sz="2000" b="0" i="1" smtClean="0">
                                  <a:latin typeface="Cambria Math" panose="02040503050406030204" pitchFamily="18" charset="0"/>
                                </a:rPr>
                                <m:t>876</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0.4151</m:t>
                              </m:r>
                            </m:e>
                          </m:mr>
                        </m:m>
                      </m:e>
                    </m:d>
                  </m:oMath>
                </a14:m>
                <a:r>
                  <a:rPr lang="en-US" sz="2000" dirty="0"/>
                  <a:t> </a:t>
                </a:r>
                <a14:m>
                  <m:oMath xmlns:m="http://schemas.openxmlformats.org/officeDocument/2006/math">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a14:m>
                <a:endParaRPr lang="en-US" sz="2000" dirty="0"/>
              </a:p>
              <a:p>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55141" y="4098759"/>
                <a:ext cx="8002191" cy="1655325"/>
              </a:xfrm>
              <a:prstGeom prst="rect">
                <a:avLst/>
              </a:prstGeom>
              <a:blipFill>
                <a:blip r:embed="rId3"/>
                <a:stretch>
                  <a:fillRect l="-1982"/>
                </a:stretch>
              </a:blipFill>
            </p:spPr>
            <p:txBody>
              <a:bodyPr/>
              <a:lstStyle/>
              <a:p>
                <a:r>
                  <a:rPr lang="en-US">
                    <a:noFill/>
                  </a:rPr>
                  <a:t> </a:t>
                </a:r>
              </a:p>
            </p:txBody>
          </p:sp>
        </mc:Fallback>
      </mc:AlternateContent>
      <p:sp>
        <p:nvSpPr>
          <p:cNvPr id="10" name="TextBox 9"/>
          <p:cNvSpPr txBox="1"/>
          <p:nvPr/>
        </p:nvSpPr>
        <p:spPr>
          <a:xfrm>
            <a:off x="7263915" y="1764268"/>
            <a:ext cx="559769" cy="369332"/>
          </a:xfrm>
          <a:prstGeom prst="rect">
            <a:avLst/>
          </a:prstGeom>
          <a:noFill/>
        </p:spPr>
        <p:txBody>
          <a:bodyPr wrap="none" rtlCol="0">
            <a:spAutoFit/>
          </a:bodyPr>
          <a:lstStyle/>
          <a:p>
            <a:r>
              <a:rPr lang="en-US" dirty="0"/>
              <a:t>(55)</a:t>
            </a:r>
          </a:p>
        </p:txBody>
      </p:sp>
    </p:spTree>
    <p:extLst>
      <p:ext uri="{BB962C8B-B14F-4D97-AF65-F5344CB8AC3E}">
        <p14:creationId xmlns:p14="http://schemas.microsoft.com/office/powerpoint/2010/main" val="2872987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82177"/>
            <a:ext cx="8458200" cy="1938992"/>
          </a:xfrm>
          <a:prstGeom prst="rect">
            <a:avLst/>
          </a:prstGeom>
        </p:spPr>
        <p:txBody>
          <a:bodyPr wrap="square">
            <a:spAutoFit/>
          </a:bodyPr>
          <a:lstStyle/>
          <a:p>
            <a:pPr algn="just"/>
            <a:r>
              <a:rPr lang="en-US" sz="2000" dirty="0">
                <a:solidFill>
                  <a:srgbClr val="000000"/>
                </a:solidFill>
              </a:rPr>
              <a:t>Fig.15 shows a simple detail of a tape-shielded cable. The cable consists of a central “phase conductor” covered by a thin layer of nonmetallic semiconducting screen to which is bonded the insulating material. The insulation is covered by a semiconducting insulation screen. The shield is bare copper tape helically applied around the insulation screen. An insulating “jacket” encircles the tape shield.</a:t>
            </a:r>
          </a:p>
        </p:txBody>
      </p:sp>
      <p:pic>
        <p:nvPicPr>
          <p:cNvPr id="7" name="Picture 6"/>
          <p:cNvPicPr>
            <a:picLocks noChangeAspect="1"/>
          </p:cNvPicPr>
          <p:nvPr/>
        </p:nvPicPr>
        <p:blipFill>
          <a:blip r:embed="rId2"/>
          <a:stretch>
            <a:fillRect/>
          </a:stretch>
        </p:blipFill>
        <p:spPr>
          <a:xfrm>
            <a:off x="1295400" y="2590800"/>
            <a:ext cx="6477000" cy="3260471"/>
          </a:xfrm>
          <a:prstGeom prst="rect">
            <a:avLst/>
          </a:prstGeom>
        </p:spPr>
      </p:pic>
      <p:sp>
        <p:nvSpPr>
          <p:cNvPr id="8" name="TextBox 7"/>
          <p:cNvSpPr txBox="1"/>
          <p:nvPr/>
        </p:nvSpPr>
        <p:spPr>
          <a:xfrm>
            <a:off x="1828800" y="5715000"/>
            <a:ext cx="5374547" cy="400110"/>
          </a:xfrm>
          <a:prstGeom prst="rect">
            <a:avLst/>
          </a:prstGeom>
          <a:noFill/>
        </p:spPr>
        <p:txBody>
          <a:bodyPr wrap="square" rtlCol="0">
            <a:spAutoFit/>
          </a:bodyPr>
          <a:lstStyle/>
          <a:p>
            <a:pPr algn="ctr"/>
            <a:r>
              <a:rPr lang="en-US" sz="2000" dirty="0"/>
              <a:t>Fig.15 Tape-shielded cable</a:t>
            </a:r>
          </a:p>
        </p:txBody>
      </p:sp>
    </p:spTree>
    <p:extLst>
      <p:ext uri="{BB962C8B-B14F-4D97-AF65-F5344CB8AC3E}">
        <p14:creationId xmlns:p14="http://schemas.microsoft.com/office/powerpoint/2010/main" val="1891976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228600" y="990600"/>
            <a:ext cx="8458200" cy="2585323"/>
          </a:xfrm>
          <a:prstGeom prst="rect">
            <a:avLst/>
          </a:prstGeom>
        </p:spPr>
        <p:txBody>
          <a:bodyPr wrap="square">
            <a:spAutoFit/>
          </a:bodyPr>
          <a:lstStyle/>
          <a:p>
            <a:pPr algn="just"/>
            <a:r>
              <a:rPr lang="en-US" sz="1800" dirty="0">
                <a:solidFill>
                  <a:srgbClr val="000000"/>
                </a:solidFill>
              </a:rPr>
              <a:t>Parameters of the tape-shielded cable are</a:t>
            </a:r>
          </a:p>
          <a:p>
            <a:pPr algn="just">
              <a:buFont typeface="Arial" panose="020B0604020202020204" pitchFamily="34" charset="0"/>
              <a:buChar char="•"/>
            </a:pPr>
            <a:r>
              <a:rPr lang="en-US" sz="1800" i="1" dirty="0">
                <a:solidFill>
                  <a:srgbClr val="000000"/>
                </a:solidFill>
              </a:rPr>
              <a:t>d</a:t>
            </a:r>
            <a:r>
              <a:rPr lang="en-US" sz="1800" i="1" baseline="-25000" dirty="0">
                <a:solidFill>
                  <a:srgbClr val="000000"/>
                </a:solidFill>
              </a:rPr>
              <a:t>c</a:t>
            </a:r>
            <a:r>
              <a:rPr lang="en-US" sz="1800" dirty="0">
                <a:solidFill>
                  <a:srgbClr val="000000"/>
                </a:solidFill>
              </a:rPr>
              <a:t> is the diameter of phase conductor (in.)</a:t>
            </a:r>
          </a:p>
          <a:p>
            <a:pPr algn="just">
              <a:buFont typeface="Arial" panose="020B0604020202020204" pitchFamily="34" charset="0"/>
              <a:buChar char="•"/>
            </a:pPr>
            <a:r>
              <a:rPr lang="en-US" sz="1800" i="1" dirty="0">
                <a:solidFill>
                  <a:srgbClr val="000000"/>
                </a:solidFill>
              </a:rPr>
              <a:t>d</a:t>
            </a:r>
            <a:r>
              <a:rPr lang="en-US" sz="1800" i="1" baseline="-25000" dirty="0">
                <a:solidFill>
                  <a:srgbClr val="000000"/>
                </a:solidFill>
              </a:rPr>
              <a:t>s</a:t>
            </a:r>
            <a:r>
              <a:rPr lang="en-US" sz="1800" dirty="0">
                <a:solidFill>
                  <a:srgbClr val="000000"/>
                </a:solidFill>
              </a:rPr>
              <a:t> is the outside diameter of the tape shield (in.)</a:t>
            </a:r>
          </a:p>
          <a:p>
            <a:pPr algn="just">
              <a:buFont typeface="Arial" panose="020B0604020202020204" pitchFamily="34" charset="0"/>
              <a:buChar char="•"/>
            </a:pPr>
            <a:r>
              <a:rPr lang="en-US" sz="1800" i="1" dirty="0" err="1">
                <a:solidFill>
                  <a:srgbClr val="000000"/>
                </a:solidFill>
              </a:rPr>
              <a:t>d</a:t>
            </a:r>
            <a:r>
              <a:rPr lang="en-US" sz="1800" i="1" baseline="-25000" dirty="0" err="1">
                <a:solidFill>
                  <a:srgbClr val="000000"/>
                </a:solidFill>
              </a:rPr>
              <a:t>od</a:t>
            </a:r>
            <a:r>
              <a:rPr lang="en-US" sz="1800" dirty="0">
                <a:solidFill>
                  <a:srgbClr val="000000"/>
                </a:solidFill>
              </a:rPr>
              <a:t> is the outside diameter over jacket (in.)</a:t>
            </a:r>
          </a:p>
          <a:p>
            <a:pPr algn="just">
              <a:buFont typeface="Arial" panose="020B0604020202020204" pitchFamily="34" charset="0"/>
              <a:buChar char="•"/>
            </a:pPr>
            <a:r>
              <a:rPr lang="en-US" sz="1800" i="1" dirty="0">
                <a:solidFill>
                  <a:srgbClr val="000000"/>
                </a:solidFill>
              </a:rPr>
              <a:t>T</a:t>
            </a:r>
            <a:r>
              <a:rPr lang="en-US" sz="1800" dirty="0">
                <a:solidFill>
                  <a:srgbClr val="000000"/>
                </a:solidFill>
              </a:rPr>
              <a:t> is the thickness of copper tape shield (mil)</a:t>
            </a:r>
          </a:p>
          <a:p>
            <a:pPr algn="just"/>
            <a:r>
              <a:rPr lang="en-US" sz="1800" dirty="0">
                <a:solidFill>
                  <a:srgbClr val="000000"/>
                </a:solidFill>
              </a:rPr>
              <a:t>Once again the modified Carson's equations will be applied to calculate the self-impedances of the phase conductor and the tape shield as well as the mutual impedance between the phase conductor and the tape shield. The resistance and GMR of the phase conductor are found in a standard table of conductor data (Appendix A, </a:t>
            </a:r>
            <a:r>
              <a:rPr lang="en-US" sz="1800" dirty="0" err="1">
                <a:solidFill>
                  <a:srgbClr val="000000"/>
                </a:solidFill>
              </a:rPr>
              <a:t>Kersting</a:t>
            </a:r>
            <a:r>
              <a:rPr lang="en-US" sz="1800" dirty="0">
                <a:solidFill>
                  <a:srgbClr val="000000"/>
                </a:solidFill>
              </a:rPr>
              <a:t>).</a:t>
            </a:r>
          </a:p>
        </p:txBody>
      </p:sp>
      <p:pic>
        <p:nvPicPr>
          <p:cNvPr id="7" name="Picture 6"/>
          <p:cNvPicPr>
            <a:picLocks noChangeAspect="1"/>
          </p:cNvPicPr>
          <p:nvPr/>
        </p:nvPicPr>
        <p:blipFill>
          <a:blip r:embed="rId2"/>
          <a:stretch>
            <a:fillRect/>
          </a:stretch>
        </p:blipFill>
        <p:spPr>
          <a:xfrm>
            <a:off x="1981200" y="3488658"/>
            <a:ext cx="4876799" cy="2454942"/>
          </a:xfrm>
          <a:prstGeom prst="rect">
            <a:avLst/>
          </a:prstGeom>
        </p:spPr>
      </p:pic>
      <p:sp>
        <p:nvSpPr>
          <p:cNvPr id="8" name="TextBox 7"/>
          <p:cNvSpPr txBox="1"/>
          <p:nvPr/>
        </p:nvSpPr>
        <p:spPr>
          <a:xfrm>
            <a:off x="1752600" y="5791200"/>
            <a:ext cx="5374547" cy="369332"/>
          </a:xfrm>
          <a:prstGeom prst="rect">
            <a:avLst/>
          </a:prstGeom>
          <a:noFill/>
        </p:spPr>
        <p:txBody>
          <a:bodyPr wrap="square" rtlCol="0">
            <a:spAutoFit/>
          </a:bodyPr>
          <a:lstStyle/>
          <a:p>
            <a:pPr algn="ctr"/>
            <a:r>
              <a:rPr lang="en-US" sz="1800" dirty="0"/>
              <a:t>Fig.15 Tape-shielded cable</a:t>
            </a:r>
          </a:p>
        </p:txBody>
      </p:sp>
    </p:spTree>
    <p:extLst>
      <p:ext uri="{BB962C8B-B14F-4D97-AF65-F5344CB8AC3E}">
        <p14:creationId xmlns:p14="http://schemas.microsoft.com/office/powerpoint/2010/main" val="3373975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66800"/>
            <a:ext cx="8458200" cy="2000548"/>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FF0000"/>
                </a:solidFill>
              </a:rPr>
              <a:t>Once again the modified Carson's equations will be applied </a:t>
            </a:r>
            <a:r>
              <a:rPr lang="en-US" sz="2000" dirty="0">
                <a:solidFill>
                  <a:srgbClr val="000000"/>
                </a:solidFill>
              </a:rPr>
              <a:t>to calculate the self-impedances of the phase conductor and the tape shield as well as the mutual impedance between the phase conductor and the tape shield. </a:t>
            </a:r>
          </a:p>
          <a:p>
            <a:pPr marL="342900" indent="-342900" algn="just">
              <a:buFont typeface="Arial" panose="020B0604020202020204" pitchFamily="34" charset="0"/>
              <a:buChar char="•"/>
            </a:pPr>
            <a:r>
              <a:rPr lang="en-US" sz="2000" dirty="0">
                <a:solidFill>
                  <a:srgbClr val="000000"/>
                </a:solidFill>
              </a:rPr>
              <a:t>The resistance and GMR of the phase conductor are found in a standard table of conductor data (Appendix A, </a:t>
            </a:r>
            <a:r>
              <a:rPr lang="en-US" sz="2000" dirty="0" err="1">
                <a:solidFill>
                  <a:srgbClr val="000000"/>
                </a:solidFill>
              </a:rPr>
              <a:t>Kersting</a:t>
            </a:r>
            <a:r>
              <a:rPr lang="en-US" sz="2000" dirty="0">
                <a:solidFill>
                  <a:srgbClr val="000000"/>
                </a:solidFill>
              </a:rPr>
              <a:t>).</a:t>
            </a:r>
          </a:p>
          <a:p>
            <a:pPr marL="342900" indent="-342900" algn="just">
              <a:buFont typeface="Arial" panose="020B0604020202020204" pitchFamily="34" charset="0"/>
              <a:buChar char="•"/>
            </a:pPr>
            <a:r>
              <a:rPr lang="en-US" sz="2000" dirty="0">
                <a:solidFill>
                  <a:srgbClr val="000000"/>
                </a:solidFill>
              </a:rPr>
              <a:t>The resistance of the tape shield is given by</a:t>
            </a:r>
          </a:p>
        </p:txBody>
      </p:sp>
      <p:pic>
        <p:nvPicPr>
          <p:cNvPr id="7" name="Picture 6"/>
          <p:cNvPicPr>
            <a:picLocks noChangeAspect="1"/>
          </p:cNvPicPr>
          <p:nvPr/>
        </p:nvPicPr>
        <p:blipFill>
          <a:blip r:embed="rId2"/>
          <a:stretch>
            <a:fillRect/>
          </a:stretch>
        </p:blipFill>
        <p:spPr>
          <a:xfrm>
            <a:off x="2362200" y="3429000"/>
            <a:ext cx="4876799" cy="2454942"/>
          </a:xfrm>
          <a:prstGeom prst="rect">
            <a:avLst/>
          </a:prstGeom>
        </p:spPr>
      </p:pic>
      <p:sp>
        <p:nvSpPr>
          <p:cNvPr id="8" name="Rectangle 7"/>
          <p:cNvSpPr/>
          <p:nvPr/>
        </p:nvSpPr>
        <p:spPr>
          <a:xfrm>
            <a:off x="3349064" y="5791200"/>
            <a:ext cx="2670736" cy="369332"/>
          </a:xfrm>
          <a:prstGeom prst="rect">
            <a:avLst/>
          </a:prstGeom>
        </p:spPr>
        <p:txBody>
          <a:bodyPr wrap="none">
            <a:spAutoFit/>
          </a:bodyPr>
          <a:lstStyle/>
          <a:p>
            <a:pPr algn="ctr"/>
            <a:r>
              <a:rPr lang="en-US" sz="1800" dirty="0"/>
              <a:t>Fig.15 Tape-shielded cable</a:t>
            </a:r>
          </a:p>
        </p:txBody>
      </p:sp>
      <mc:AlternateContent xmlns:mc="http://schemas.openxmlformats.org/markup-compatibility/2006" xmlns:a14="http://schemas.microsoft.com/office/drawing/2010/main">
        <mc:Choice Requires="a14">
          <p:sp>
            <p:nvSpPr>
              <p:cNvPr id="9" name="TextBox 8"/>
              <p:cNvSpPr txBox="1"/>
              <p:nvPr/>
            </p:nvSpPr>
            <p:spPr>
              <a:xfrm>
                <a:off x="2902542" y="2916196"/>
                <a:ext cx="4164473" cy="5788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=7.9385∗</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8</m:t>
                          </m:r>
                        </m:sup>
                      </m:sSup>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𝜌</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𝑇</m:t>
                          </m:r>
                        </m:den>
                      </m:f>
                      <m:r>
                        <a:rPr lang="en-US" sz="2000" b="0" i="1" smtClean="0">
                          <a:latin typeface="Cambria Math" panose="02040503050406030204" pitchFamily="18" charset="0"/>
                        </a:rPr>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902542" y="2916196"/>
                <a:ext cx="4164473" cy="578876"/>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7543800" y="2884828"/>
            <a:ext cx="559769" cy="369332"/>
          </a:xfrm>
          <a:prstGeom prst="rect">
            <a:avLst/>
          </a:prstGeom>
          <a:noFill/>
        </p:spPr>
        <p:txBody>
          <a:bodyPr wrap="none" rtlCol="0">
            <a:spAutoFit/>
          </a:bodyPr>
          <a:lstStyle/>
          <a:p>
            <a:r>
              <a:rPr lang="en-US" dirty="0"/>
              <a:t>(76)</a:t>
            </a:r>
          </a:p>
        </p:txBody>
      </p:sp>
    </p:spTree>
    <p:extLst>
      <p:ext uri="{BB962C8B-B14F-4D97-AF65-F5344CB8AC3E}">
        <p14:creationId xmlns:p14="http://schemas.microsoft.com/office/powerpoint/2010/main" val="2836496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600200"/>
            <a:ext cx="8458200" cy="1631216"/>
          </a:xfrm>
          <a:prstGeom prst="rect">
            <a:avLst/>
          </a:prstGeom>
        </p:spPr>
        <p:txBody>
          <a:bodyPr wrap="square">
            <a:spAutoFit/>
          </a:bodyPr>
          <a:lstStyle/>
          <a:p>
            <a:pPr algn="just"/>
            <a:r>
              <a:rPr lang="en-US" sz="2000" dirty="0"/>
              <a:t>The resistance of the tape shield given in Equation (76) assumes a resistivity of 100 </a:t>
            </a:r>
            <a:r>
              <a:rPr lang="en-US" sz="2000" dirty="0" err="1"/>
              <a:t>Ω</a:t>
            </a:r>
            <a:r>
              <a:rPr lang="en-US" sz="2000" dirty="0"/>
              <a:t>-m and a temperature of 50°C. The outside diameter of the tape shield </a:t>
            </a:r>
            <a:r>
              <a:rPr lang="en-US" sz="2000" i="1" dirty="0"/>
              <a:t>d</a:t>
            </a:r>
            <a:r>
              <a:rPr lang="en-US" sz="2000" i="1" baseline="-25000" dirty="0"/>
              <a:t>s</a:t>
            </a:r>
            <a:r>
              <a:rPr lang="en-US" sz="2000" dirty="0"/>
              <a:t> is given in inches and the thickness of the tape shield </a:t>
            </a:r>
            <a:r>
              <a:rPr lang="en-US" sz="2000" i="1" dirty="0"/>
              <a:t>T</a:t>
            </a:r>
            <a:r>
              <a:rPr lang="en-US" sz="2000" dirty="0"/>
              <a:t> in mil.</a:t>
            </a:r>
          </a:p>
          <a:p>
            <a:pPr algn="just"/>
            <a:r>
              <a:rPr lang="en-US" sz="2000" dirty="0"/>
              <a:t>The GMR of the tape shield is the radius of a circle passing through the middle of the shield and is given by</a:t>
            </a:r>
          </a:p>
        </p:txBody>
      </p:sp>
      <p:pic>
        <p:nvPicPr>
          <p:cNvPr id="7" name="Picture 6"/>
          <p:cNvPicPr>
            <a:picLocks noChangeAspect="1"/>
          </p:cNvPicPr>
          <p:nvPr/>
        </p:nvPicPr>
        <p:blipFill>
          <a:blip r:embed="rId2"/>
          <a:stretch>
            <a:fillRect/>
          </a:stretch>
        </p:blipFill>
        <p:spPr>
          <a:xfrm>
            <a:off x="2746530" y="3667639"/>
            <a:ext cx="4148686" cy="2088416"/>
          </a:xfrm>
          <a:prstGeom prst="rect">
            <a:avLst/>
          </a:prstGeom>
        </p:spPr>
      </p:pic>
      <p:sp>
        <p:nvSpPr>
          <p:cNvPr id="8" name="TextBox 7"/>
          <p:cNvSpPr txBox="1"/>
          <p:nvPr/>
        </p:nvSpPr>
        <p:spPr>
          <a:xfrm>
            <a:off x="2133600" y="5715000"/>
            <a:ext cx="5374547" cy="369332"/>
          </a:xfrm>
          <a:prstGeom prst="rect">
            <a:avLst/>
          </a:prstGeom>
          <a:noFill/>
        </p:spPr>
        <p:txBody>
          <a:bodyPr wrap="square" rtlCol="0">
            <a:spAutoFit/>
          </a:bodyPr>
          <a:lstStyle/>
          <a:p>
            <a:pPr algn="ctr"/>
            <a:r>
              <a:rPr lang="en-US" sz="1800" dirty="0"/>
              <a:t>Fig.15 Tape-shielded cable</a:t>
            </a:r>
          </a:p>
        </p:txBody>
      </p:sp>
      <mc:AlternateContent xmlns:mc="http://schemas.openxmlformats.org/markup-compatibility/2006" xmlns:a14="http://schemas.microsoft.com/office/drawing/2010/main">
        <mc:Choice Requires="a14">
          <p:sp>
            <p:nvSpPr>
              <p:cNvPr id="9" name="TextBox 8"/>
              <p:cNvSpPr txBox="1"/>
              <p:nvPr/>
            </p:nvSpPr>
            <p:spPr>
              <a:xfrm>
                <a:off x="2590800" y="1005962"/>
                <a:ext cx="4164473" cy="5788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=7.9385∗</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8</m:t>
                          </m:r>
                        </m:sup>
                      </m:sSup>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𝜌</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𝑇</m:t>
                          </m:r>
                        </m:den>
                      </m:f>
                      <m:r>
                        <a:rPr lang="en-US" sz="2000" b="0" i="1" smtClean="0">
                          <a:latin typeface="Cambria Math" panose="02040503050406030204" pitchFamily="18" charset="0"/>
                        </a:rPr>
                        <m:t> </m:t>
                      </m:r>
                      <m:r>
                        <m:rPr>
                          <m:sty m:val="p"/>
                        </m:rPr>
                        <a:rPr lang="el-GR" sz="2000" i="1" dirty="0">
                          <a:latin typeface="Cambria Math" panose="02040503050406030204" pitchFamily="18" charset="0"/>
                          <a:ea typeface="Cambria Math" panose="02040503050406030204" pitchFamily="18" charset="0"/>
                        </a:rPr>
                        <m:t>Ω</m:t>
                      </m:r>
                      <m:r>
                        <m:rPr>
                          <m:nor/>
                        </m:rPr>
                        <a:rPr lang="en-US" sz="2000" dirty="0"/>
                        <m:t>/</m:t>
                      </m:r>
                      <m:r>
                        <m:rPr>
                          <m:nor/>
                        </m:rPr>
                        <a:rPr lang="en-US" sz="2000" dirty="0"/>
                        <m:t>mile</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590800" y="1005962"/>
                <a:ext cx="4164473" cy="5788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84891" y="3048000"/>
                <a:ext cx="3968715" cy="584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𝑑</m:t>
                              </m:r>
                            </m:e>
                            <m:sub>
                              <m:r>
                                <a:rPr lang="en-US" sz="2000" i="1">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𝑇</m:t>
                          </m:r>
                          <m:r>
                            <a:rPr lang="en-US" sz="2000" b="0" i="1" smtClean="0">
                              <a:latin typeface="Cambria Math" panose="02040503050406030204" pitchFamily="18" charset="0"/>
                              <a:ea typeface="Cambria Math" panose="02040503050406030204" pitchFamily="18" charset="0"/>
                            </a:rPr>
                            <m:t>/2000)</m:t>
                          </m:r>
                        </m:num>
                        <m:den>
                          <m:r>
                            <a:rPr lang="en-US" sz="2000" i="1" smtClean="0">
                              <a:latin typeface="Cambria Math" panose="02040503050406030204" pitchFamily="18" charset="0"/>
                            </a:rPr>
                            <m:t>1</m:t>
                          </m:r>
                          <m:r>
                            <a:rPr lang="en-US" sz="2000" b="0" i="1" smtClean="0">
                              <a:latin typeface="Cambria Math" panose="02040503050406030204" pitchFamily="18" charset="0"/>
                            </a:rPr>
                            <m:t>2</m:t>
                          </m:r>
                        </m:den>
                      </m:f>
                      <m:r>
                        <a:rPr lang="en-US" sz="2000" b="0" i="1" smtClean="0">
                          <a:latin typeface="Cambria Math" panose="02040503050406030204" pitchFamily="18" charset="0"/>
                        </a:rPr>
                        <m:t> </m:t>
                      </m:r>
                      <m:r>
                        <a:rPr lang="en-US" sz="2000" b="0" i="1" smtClean="0">
                          <a:latin typeface="Cambria Math" panose="02040503050406030204" pitchFamily="18" charset="0"/>
                        </a:rPr>
                        <m:t>𝑓𝑡</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784891" y="3048000"/>
                <a:ext cx="3968715" cy="584199"/>
              </a:xfrm>
              <a:prstGeom prst="rect">
                <a:avLst/>
              </a:prstGeom>
              <a:blipFill>
                <a:blip r:embed="rId4"/>
                <a:stretch>
                  <a:fillRect/>
                </a:stretch>
              </a:blipFill>
            </p:spPr>
            <p:txBody>
              <a:bodyPr/>
              <a:lstStyle/>
              <a:p>
                <a:r>
                  <a:rPr lang="en-US">
                    <a:noFill/>
                  </a:rPr>
                  <a:t> </a:t>
                </a:r>
              </a:p>
            </p:txBody>
          </p:sp>
        </mc:Fallback>
      </mc:AlternateContent>
      <p:sp>
        <p:nvSpPr>
          <p:cNvPr id="11" name="TextBox 10"/>
          <p:cNvSpPr txBox="1"/>
          <p:nvPr/>
        </p:nvSpPr>
        <p:spPr>
          <a:xfrm>
            <a:off x="7664563" y="977130"/>
            <a:ext cx="559769" cy="369332"/>
          </a:xfrm>
          <a:prstGeom prst="rect">
            <a:avLst/>
          </a:prstGeom>
          <a:noFill/>
        </p:spPr>
        <p:txBody>
          <a:bodyPr wrap="none" rtlCol="0">
            <a:spAutoFit/>
          </a:bodyPr>
          <a:lstStyle/>
          <a:p>
            <a:r>
              <a:rPr lang="en-US" dirty="0"/>
              <a:t>(76)</a:t>
            </a:r>
          </a:p>
        </p:txBody>
      </p:sp>
      <p:sp>
        <p:nvSpPr>
          <p:cNvPr id="12" name="TextBox 11"/>
          <p:cNvSpPr txBox="1"/>
          <p:nvPr/>
        </p:nvSpPr>
        <p:spPr>
          <a:xfrm>
            <a:off x="7685158" y="3087706"/>
            <a:ext cx="559769" cy="369332"/>
          </a:xfrm>
          <a:prstGeom prst="rect">
            <a:avLst/>
          </a:prstGeom>
          <a:noFill/>
        </p:spPr>
        <p:txBody>
          <a:bodyPr wrap="none" rtlCol="0">
            <a:spAutoFit/>
          </a:bodyPr>
          <a:lstStyle/>
          <a:p>
            <a:r>
              <a:rPr lang="en-US" dirty="0"/>
              <a:t>(77)</a:t>
            </a:r>
          </a:p>
        </p:txBody>
      </p:sp>
    </p:spTree>
    <p:extLst>
      <p:ext uri="{BB962C8B-B14F-4D97-AF65-F5344CB8AC3E}">
        <p14:creationId xmlns:p14="http://schemas.microsoft.com/office/powerpoint/2010/main" val="2765943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Tape-Shielded Cables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76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90600"/>
            <a:ext cx="8382000" cy="1200328"/>
          </a:xfrm>
          <a:prstGeom prst="rect">
            <a:avLst/>
          </a:prstGeom>
        </p:spPr>
        <p:txBody>
          <a:bodyPr wrap="square">
            <a:spAutoFit/>
          </a:bodyPr>
          <a:lstStyle/>
          <a:p>
            <a:r>
              <a:rPr lang="en-US" dirty="0"/>
              <a:t>The various </a:t>
            </a:r>
            <a:r>
              <a:rPr lang="en-US" dirty="0" err="1"/>
              <a:t>spacings</a:t>
            </a:r>
            <a:r>
              <a:rPr lang="en-US" dirty="0"/>
              <a:t> between a tape shield and the conductors and other tape shields are as follows:</a:t>
            </a:r>
          </a:p>
          <a:p>
            <a:r>
              <a:rPr lang="en-US" i="1" dirty="0"/>
              <a:t>Tape shield to its own phase conductor</a:t>
            </a:r>
            <a:endParaRPr lang="en-US" dirty="0"/>
          </a:p>
        </p:txBody>
      </p:sp>
      <p:sp>
        <p:nvSpPr>
          <p:cNvPr id="7" name="Rectangle 6"/>
          <p:cNvSpPr/>
          <p:nvPr/>
        </p:nvSpPr>
        <p:spPr>
          <a:xfrm>
            <a:off x="381000" y="2895600"/>
            <a:ext cx="6553200" cy="461665"/>
          </a:xfrm>
          <a:prstGeom prst="rect">
            <a:avLst/>
          </a:prstGeom>
        </p:spPr>
        <p:txBody>
          <a:bodyPr wrap="square">
            <a:spAutoFit/>
          </a:bodyPr>
          <a:lstStyle/>
          <a:p>
            <a:r>
              <a:rPr lang="en-US" dirty="0">
                <a:solidFill>
                  <a:srgbClr val="000000"/>
                </a:solidFill>
              </a:rPr>
              <a:t>Tape shield to an adjacent tape shield</a:t>
            </a:r>
          </a:p>
        </p:txBody>
      </p:sp>
      <p:sp>
        <p:nvSpPr>
          <p:cNvPr id="8" name="Rectangle 7"/>
          <p:cNvSpPr/>
          <p:nvPr/>
        </p:nvSpPr>
        <p:spPr>
          <a:xfrm>
            <a:off x="381000" y="3886200"/>
            <a:ext cx="8305800" cy="461665"/>
          </a:xfrm>
          <a:prstGeom prst="rect">
            <a:avLst/>
          </a:prstGeom>
        </p:spPr>
        <p:txBody>
          <a:bodyPr wrap="square">
            <a:spAutoFit/>
          </a:bodyPr>
          <a:lstStyle/>
          <a:p>
            <a:r>
              <a:rPr lang="en-US" dirty="0">
                <a:solidFill>
                  <a:srgbClr val="000000"/>
                </a:solidFill>
              </a:rPr>
              <a:t>Tape shield to an adjacent phase or neutral conductor</a:t>
            </a:r>
          </a:p>
        </p:txBody>
      </p:sp>
      <p:sp>
        <p:nvSpPr>
          <p:cNvPr id="9" name="Rectangle 8"/>
          <p:cNvSpPr/>
          <p:nvPr/>
        </p:nvSpPr>
        <p:spPr>
          <a:xfrm>
            <a:off x="457200" y="5029200"/>
            <a:ext cx="8382000" cy="830997"/>
          </a:xfrm>
          <a:prstGeom prst="rect">
            <a:avLst/>
          </a:prstGeom>
        </p:spPr>
        <p:txBody>
          <a:bodyPr wrap="square">
            <a:spAutoFit/>
          </a:bodyPr>
          <a:lstStyle/>
          <a:p>
            <a:r>
              <a:rPr lang="en-US" dirty="0">
                <a:solidFill>
                  <a:srgbClr val="000000"/>
                </a:solidFill>
              </a:rPr>
              <a:t>where </a:t>
            </a:r>
            <a:r>
              <a:rPr lang="en-US" i="1" dirty="0" err="1">
                <a:solidFill>
                  <a:srgbClr val="000000"/>
                </a:solidFill>
              </a:rPr>
              <a:t>D</a:t>
            </a:r>
            <a:r>
              <a:rPr lang="en-US" i="1" baseline="-25000" dirty="0" err="1">
                <a:solidFill>
                  <a:srgbClr val="000000"/>
                </a:solidFill>
              </a:rPr>
              <a:t>nm</a:t>
            </a:r>
            <a:r>
              <a:rPr lang="en-US" dirty="0">
                <a:solidFill>
                  <a:srgbClr val="000000"/>
                </a:solidFill>
              </a:rPr>
              <a:t> is the center-to-center distance between phase conductors.</a:t>
            </a:r>
          </a:p>
        </p:txBody>
      </p:sp>
      <mc:AlternateContent xmlns:mc="http://schemas.openxmlformats.org/markup-compatibility/2006" xmlns:a14="http://schemas.microsoft.com/office/drawing/2010/main">
        <mc:Choice Requires="a14">
          <p:sp>
            <p:nvSpPr>
              <p:cNvPr id="10" name="TextBox 9"/>
              <p:cNvSpPr txBox="1"/>
              <p:nvPr/>
            </p:nvSpPr>
            <p:spPr>
              <a:xfrm>
                <a:off x="1295400" y="2322868"/>
                <a:ext cx="646266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𝑖𝑗</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𝐺𝑀𝑅</m:t>
                          </m:r>
                        </m:e>
                        <m:sub>
                          <m:r>
                            <a:rPr lang="en-US" sz="2000" b="0" i="1" smtClean="0">
                              <a:latin typeface="Cambria Math" panose="02040503050406030204" pitchFamily="18" charset="0"/>
                              <a:ea typeface="Cambria Math" panose="02040503050406030204" pitchFamily="18" charset="0"/>
                            </a:rPr>
                            <m:t>𝑠h𝑖𝑒𝑙𝑑</m:t>
                          </m:r>
                        </m:sub>
                      </m:sSub>
                      <m:r>
                        <a:rPr lang="en-US"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𝑎𝑑𝑖𝑢𝑠</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 </m:t>
                      </m:r>
                      <m:r>
                        <a:rPr lang="en-US" sz="2000" b="0" i="1" smtClean="0">
                          <a:latin typeface="Cambria Math" panose="02040503050406030204" pitchFamily="18" charset="0"/>
                        </a:rPr>
                        <m:t>𝑚𝑖𝑑𝑝𝑜𝑖𝑛𝑡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𝑠h𝑖𝑒𝑙𝑑</m:t>
                      </m:r>
                      <m:r>
                        <a:rPr lang="en-US" sz="2000" b="0" i="1" smtClean="0">
                          <a:latin typeface="Cambria Math" panose="02040503050406030204" pitchFamily="18" charset="0"/>
                        </a:rPr>
                        <m:t> (</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95400" y="2322868"/>
                <a:ext cx="6462667" cy="332463"/>
              </a:xfrm>
              <a:prstGeom prst="rect">
                <a:avLst/>
              </a:prstGeom>
              <a:blipFill>
                <a:blip r:embed="rId2"/>
                <a:stretch>
                  <a:fillRect l="-472" r="-849"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25472" y="3468890"/>
                <a:ext cx="7045455"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𝑖𝑗</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𝐶𝑒𝑛𝑡𝑒𝑟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𝑡𝑜</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𝑐𝑒𝑛𝑡𝑒𝑟</m:t>
                      </m:r>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rPr>
                        <m:t>𝑑</m:t>
                      </m:r>
                      <m:r>
                        <a:rPr lang="en-US" sz="2000" b="0" i="1" smtClean="0">
                          <a:latin typeface="Cambria Math" panose="02040503050406030204" pitchFamily="18" charset="0"/>
                        </a:rPr>
                        <m:t>𝑖𝑠𝑡𝑎𝑛𝑐𝑒</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𝑝h𝑎𝑠𝑒</m:t>
                      </m:r>
                      <m:r>
                        <a:rPr lang="en-US" sz="2000" b="0" i="1" smtClean="0">
                          <a:latin typeface="Cambria Math" panose="02040503050406030204" pitchFamily="18" charset="0"/>
                        </a:rPr>
                        <m:t> </m:t>
                      </m:r>
                      <m:r>
                        <a:rPr lang="en-US" sz="2000" b="0" i="1" smtClean="0">
                          <a:latin typeface="Cambria Math" panose="02040503050406030204" pitchFamily="18" charset="0"/>
                        </a:rPr>
                        <m:t>𝑐𝑜𝑛𝑑𝑢𝑐𝑡𝑜𝑟𝑠</m:t>
                      </m:r>
                      <m:r>
                        <a:rPr lang="en-US" sz="2000" b="0" i="1" smtClean="0">
                          <a:latin typeface="Cambria Math" panose="02040503050406030204" pitchFamily="18" charset="0"/>
                        </a:rPr>
                        <m:t> (</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25472" y="3468890"/>
                <a:ext cx="7045455" cy="332463"/>
              </a:xfrm>
              <a:prstGeom prst="rect">
                <a:avLst/>
              </a:prstGeom>
              <a:blipFill>
                <a:blip r:embed="rId3"/>
                <a:stretch>
                  <a:fillRect l="-346" r="-866"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76600" y="4577154"/>
                <a:ext cx="166609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𝑖𝑗</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𝑛𝑚</m:t>
                          </m:r>
                        </m:sub>
                      </m:sSub>
                      <m:r>
                        <a:rPr lang="en-US" sz="2000" b="0" i="1" smtClean="0">
                          <a:latin typeface="Cambria Math" panose="02040503050406030204" pitchFamily="18" charset="0"/>
                        </a:rPr>
                        <m:t>(</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76600" y="4577154"/>
                <a:ext cx="1666097" cy="332463"/>
              </a:xfrm>
              <a:prstGeom prst="rect">
                <a:avLst/>
              </a:prstGeom>
              <a:blipFill>
                <a:blip r:embed="rId4"/>
                <a:stretch>
                  <a:fillRect l="-3297" r="-4762" b="-27778"/>
                </a:stretch>
              </a:blipFill>
            </p:spPr>
            <p:txBody>
              <a:bodyPr/>
              <a:lstStyle/>
              <a:p>
                <a:r>
                  <a:rPr lang="en-US">
                    <a:noFill/>
                  </a:rPr>
                  <a:t> </a:t>
                </a:r>
              </a:p>
            </p:txBody>
          </p:sp>
        </mc:Fallback>
      </mc:AlternateContent>
      <p:sp>
        <p:nvSpPr>
          <p:cNvPr id="13" name="TextBox 12"/>
          <p:cNvSpPr txBox="1"/>
          <p:nvPr/>
        </p:nvSpPr>
        <p:spPr>
          <a:xfrm>
            <a:off x="7891042" y="2250737"/>
            <a:ext cx="559769" cy="369332"/>
          </a:xfrm>
          <a:prstGeom prst="rect">
            <a:avLst/>
          </a:prstGeom>
          <a:noFill/>
        </p:spPr>
        <p:txBody>
          <a:bodyPr wrap="none" rtlCol="0">
            <a:spAutoFit/>
          </a:bodyPr>
          <a:lstStyle/>
          <a:p>
            <a:r>
              <a:rPr lang="en-US" dirty="0"/>
              <a:t>(79)</a:t>
            </a:r>
          </a:p>
        </p:txBody>
      </p:sp>
      <p:sp>
        <p:nvSpPr>
          <p:cNvPr id="14" name="TextBox 13"/>
          <p:cNvSpPr txBox="1"/>
          <p:nvPr/>
        </p:nvSpPr>
        <p:spPr>
          <a:xfrm>
            <a:off x="8170926" y="3369593"/>
            <a:ext cx="559769" cy="369332"/>
          </a:xfrm>
          <a:prstGeom prst="rect">
            <a:avLst/>
          </a:prstGeom>
          <a:noFill/>
        </p:spPr>
        <p:txBody>
          <a:bodyPr wrap="none" rtlCol="0">
            <a:spAutoFit/>
          </a:bodyPr>
          <a:lstStyle/>
          <a:p>
            <a:r>
              <a:rPr lang="en-US" dirty="0"/>
              <a:t>(80)</a:t>
            </a:r>
          </a:p>
        </p:txBody>
      </p:sp>
      <p:sp>
        <p:nvSpPr>
          <p:cNvPr id="15" name="TextBox 14"/>
          <p:cNvSpPr txBox="1"/>
          <p:nvPr/>
        </p:nvSpPr>
        <p:spPr>
          <a:xfrm>
            <a:off x="7949715" y="4432712"/>
            <a:ext cx="559769" cy="369332"/>
          </a:xfrm>
          <a:prstGeom prst="rect">
            <a:avLst/>
          </a:prstGeom>
          <a:noFill/>
        </p:spPr>
        <p:txBody>
          <a:bodyPr wrap="none" rtlCol="0">
            <a:spAutoFit/>
          </a:bodyPr>
          <a:lstStyle/>
          <a:p>
            <a:r>
              <a:rPr lang="en-US" dirty="0"/>
              <a:t>(81)</a:t>
            </a:r>
          </a:p>
        </p:txBody>
      </p:sp>
    </p:spTree>
    <p:extLst>
      <p:ext uri="{BB962C8B-B14F-4D97-AF65-F5344CB8AC3E}">
        <p14:creationId xmlns:p14="http://schemas.microsoft.com/office/powerpoint/2010/main" val="890681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77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1066800"/>
            <a:ext cx="8458200" cy="1323439"/>
          </a:xfrm>
          <a:prstGeom prst="rect">
            <a:avLst/>
          </a:prstGeom>
        </p:spPr>
        <p:txBody>
          <a:bodyPr wrap="square">
            <a:spAutoFit/>
          </a:bodyPr>
          <a:lstStyle/>
          <a:p>
            <a:r>
              <a:rPr lang="en-US" sz="2000" dirty="0"/>
              <a:t>A single-phase circuit consists of a 1/0 AA, 220 mil insulation tape-shielded cable and a 1/0 CU neutral conductor as shown in Fig.16. The single-phase line is connected to phase </a:t>
            </a:r>
            <a:r>
              <a:rPr lang="en-US" sz="2000" i="1" dirty="0"/>
              <a:t>b</a:t>
            </a:r>
            <a:r>
              <a:rPr lang="en-US" sz="2000" dirty="0"/>
              <a:t>. Determine the phase impedance matrix.</a:t>
            </a:r>
          </a:p>
          <a:p>
            <a:endParaRPr lang="en-US" sz="2000" dirty="0"/>
          </a:p>
        </p:txBody>
      </p:sp>
      <p:pic>
        <p:nvPicPr>
          <p:cNvPr id="7" name="Picture 6"/>
          <p:cNvPicPr>
            <a:picLocks noChangeAspect="1"/>
          </p:cNvPicPr>
          <p:nvPr/>
        </p:nvPicPr>
        <p:blipFill>
          <a:blip r:embed="rId2"/>
          <a:stretch>
            <a:fillRect/>
          </a:stretch>
        </p:blipFill>
        <p:spPr>
          <a:xfrm>
            <a:off x="5105400" y="2286000"/>
            <a:ext cx="3860799" cy="3048000"/>
          </a:xfrm>
          <a:prstGeom prst="rect">
            <a:avLst/>
          </a:prstGeom>
        </p:spPr>
      </p:pic>
      <p:sp>
        <p:nvSpPr>
          <p:cNvPr id="8" name="TextBox 7"/>
          <p:cNvSpPr txBox="1"/>
          <p:nvPr/>
        </p:nvSpPr>
        <p:spPr>
          <a:xfrm>
            <a:off x="4191000" y="5410200"/>
            <a:ext cx="5374547" cy="369332"/>
          </a:xfrm>
          <a:prstGeom prst="rect">
            <a:avLst/>
          </a:prstGeom>
          <a:noFill/>
        </p:spPr>
        <p:txBody>
          <a:bodyPr wrap="square" rtlCol="0">
            <a:spAutoFit/>
          </a:bodyPr>
          <a:lstStyle/>
          <a:p>
            <a:pPr algn="ctr"/>
            <a:r>
              <a:rPr lang="en-US" sz="1800" dirty="0"/>
              <a:t>Fig.16 Single-phase tape shield with neutral</a:t>
            </a:r>
          </a:p>
        </p:txBody>
      </p:sp>
      <p:sp>
        <p:nvSpPr>
          <p:cNvPr id="9" name="Rectangle 8"/>
          <p:cNvSpPr/>
          <p:nvPr/>
        </p:nvSpPr>
        <p:spPr>
          <a:xfrm>
            <a:off x="457200" y="2286000"/>
            <a:ext cx="4572000" cy="3600986"/>
          </a:xfrm>
          <a:prstGeom prst="rect">
            <a:avLst/>
          </a:prstGeom>
        </p:spPr>
        <p:txBody>
          <a:bodyPr>
            <a:spAutoFit/>
          </a:bodyPr>
          <a:lstStyle/>
          <a:p>
            <a:r>
              <a:rPr lang="en-US" sz="2000" dirty="0"/>
              <a:t>Cable data: 1/0 AA</a:t>
            </a:r>
          </a:p>
          <a:p>
            <a:r>
              <a:rPr lang="en-US" sz="2000" dirty="0"/>
              <a:t>Outside diameter of the tape shield = </a:t>
            </a:r>
            <a:r>
              <a:rPr lang="en-US" sz="2000" i="1" dirty="0"/>
              <a:t>d</a:t>
            </a:r>
            <a:r>
              <a:rPr lang="en-US" sz="2000" i="1" baseline="-25000" dirty="0"/>
              <a:t>s</a:t>
            </a:r>
            <a:r>
              <a:rPr lang="en-US" sz="2000" dirty="0"/>
              <a:t> = 0.88 in.</a:t>
            </a:r>
          </a:p>
          <a:p>
            <a:r>
              <a:rPr lang="en-US" sz="2000" i="1" dirty="0"/>
              <a:t>Resistance</a:t>
            </a:r>
            <a:r>
              <a:rPr lang="en-US" sz="2000" dirty="0"/>
              <a:t> = 0.97 </a:t>
            </a:r>
            <a:r>
              <a:rPr lang="en-US" sz="2000" dirty="0" err="1"/>
              <a:t>Ω</a:t>
            </a:r>
            <a:r>
              <a:rPr lang="en-US" sz="2000" dirty="0"/>
              <a:t>/mile</a:t>
            </a:r>
          </a:p>
          <a:p>
            <a:r>
              <a:rPr lang="en-US" sz="2000" i="1" dirty="0" err="1"/>
              <a:t>GMR</a:t>
            </a:r>
            <a:r>
              <a:rPr lang="en-US" sz="2000" i="1" baseline="-25000" dirty="0" err="1"/>
              <a:t>p</a:t>
            </a:r>
            <a:r>
              <a:rPr lang="en-US" sz="2000" dirty="0"/>
              <a:t> = 0.0111 </a:t>
            </a:r>
            <a:r>
              <a:rPr lang="en-US" sz="2000" dirty="0" err="1"/>
              <a:t>ft</a:t>
            </a:r>
            <a:endParaRPr lang="en-US" sz="2000" dirty="0"/>
          </a:p>
          <a:p>
            <a:r>
              <a:rPr lang="en-US" sz="2000" dirty="0"/>
              <a:t>Tape shield thickness = </a:t>
            </a:r>
            <a:r>
              <a:rPr lang="en-US" sz="2000" i="1" dirty="0"/>
              <a:t>T</a:t>
            </a:r>
            <a:r>
              <a:rPr lang="en-US" sz="2000" dirty="0"/>
              <a:t> = 5 mil</a:t>
            </a:r>
          </a:p>
          <a:p>
            <a:r>
              <a:rPr lang="en-US" sz="2000" dirty="0"/>
              <a:t>Neutral data: 1/0 copper, 7 strand</a:t>
            </a:r>
          </a:p>
          <a:p>
            <a:r>
              <a:rPr lang="en-US" sz="2000" i="1" dirty="0"/>
              <a:t>Resistance</a:t>
            </a:r>
            <a:r>
              <a:rPr lang="en-US" sz="2000" dirty="0"/>
              <a:t> = 0.607 </a:t>
            </a:r>
            <a:r>
              <a:rPr lang="en-US" sz="2000" dirty="0" err="1"/>
              <a:t>Ω</a:t>
            </a:r>
            <a:r>
              <a:rPr lang="en-US" sz="2000" dirty="0"/>
              <a:t>/mile</a:t>
            </a:r>
          </a:p>
          <a:p>
            <a:r>
              <a:rPr lang="en-US" sz="2000" i="1" dirty="0" err="1"/>
              <a:t>GMR</a:t>
            </a:r>
            <a:r>
              <a:rPr lang="en-US" sz="2000" i="1" baseline="-25000" dirty="0" err="1"/>
              <a:t>n</a:t>
            </a:r>
            <a:r>
              <a:rPr lang="en-US" sz="2000" dirty="0"/>
              <a:t> = 0.01113 </a:t>
            </a:r>
            <a:r>
              <a:rPr lang="en-US" sz="2000" dirty="0" err="1"/>
              <a:t>ft</a:t>
            </a:r>
            <a:endParaRPr lang="en-US" sz="2000" dirty="0"/>
          </a:p>
          <a:p>
            <a:r>
              <a:rPr lang="en-US" sz="2000" dirty="0"/>
              <a:t>Distance between cable and neutral = </a:t>
            </a:r>
            <a:r>
              <a:rPr lang="en-US" sz="2000" i="1" dirty="0" err="1"/>
              <a:t>D</a:t>
            </a:r>
            <a:r>
              <a:rPr lang="en-US" sz="2000" i="1" baseline="-25000" dirty="0" err="1"/>
              <a:t>nm</a:t>
            </a:r>
            <a:r>
              <a:rPr lang="en-US" sz="2000" dirty="0"/>
              <a:t> = 3 in.</a:t>
            </a:r>
          </a:p>
        </p:txBody>
      </p:sp>
    </p:spTree>
    <p:extLst>
      <p:ext uri="{BB962C8B-B14F-4D97-AF65-F5344CB8AC3E}">
        <p14:creationId xmlns:p14="http://schemas.microsoft.com/office/powerpoint/2010/main" val="2960711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78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1047690"/>
            <a:ext cx="8382000" cy="400110"/>
          </a:xfrm>
          <a:prstGeom prst="rect">
            <a:avLst/>
          </a:prstGeom>
        </p:spPr>
        <p:txBody>
          <a:bodyPr wrap="square">
            <a:spAutoFit/>
          </a:bodyPr>
          <a:lstStyle/>
          <a:p>
            <a:r>
              <a:rPr lang="en-US" sz="2000" dirty="0">
                <a:solidFill>
                  <a:srgbClr val="000000"/>
                </a:solidFill>
              </a:rPr>
              <a:t>The resistance of the tape shield is computed according to Equation (76):</a:t>
            </a:r>
          </a:p>
        </p:txBody>
      </p:sp>
      <p:sp>
        <p:nvSpPr>
          <p:cNvPr id="7" name="Rectangle 6"/>
          <p:cNvSpPr/>
          <p:nvPr/>
        </p:nvSpPr>
        <p:spPr>
          <a:xfrm>
            <a:off x="381000" y="2209800"/>
            <a:ext cx="8382000" cy="400110"/>
          </a:xfrm>
          <a:prstGeom prst="rect">
            <a:avLst/>
          </a:prstGeom>
        </p:spPr>
        <p:txBody>
          <a:bodyPr wrap="square">
            <a:spAutoFit/>
          </a:bodyPr>
          <a:lstStyle/>
          <a:p>
            <a:r>
              <a:rPr lang="en-US" sz="2000" dirty="0">
                <a:solidFill>
                  <a:srgbClr val="000000"/>
                </a:solidFill>
              </a:rPr>
              <a:t>The GMR of the tape shield is computed according to Equation (77):</a:t>
            </a:r>
          </a:p>
        </p:txBody>
      </p:sp>
      <p:sp>
        <p:nvSpPr>
          <p:cNvPr id="8" name="Rectangle 7"/>
          <p:cNvSpPr/>
          <p:nvPr/>
        </p:nvSpPr>
        <p:spPr>
          <a:xfrm>
            <a:off x="457200" y="3336429"/>
            <a:ext cx="8077200" cy="1692771"/>
          </a:xfrm>
          <a:prstGeom prst="rect">
            <a:avLst/>
          </a:prstGeom>
        </p:spPr>
        <p:txBody>
          <a:bodyPr wrap="square">
            <a:spAutoFit/>
          </a:bodyPr>
          <a:lstStyle/>
          <a:p>
            <a:r>
              <a:rPr lang="en-US" sz="2000" dirty="0">
                <a:solidFill>
                  <a:srgbClr val="000000"/>
                </a:solidFill>
              </a:rPr>
              <a:t>The conductors are numbered such that</a:t>
            </a:r>
          </a:p>
          <a:p>
            <a:pPr>
              <a:buFont typeface="Arial" panose="020B0604020202020204" pitchFamily="34" charset="0"/>
              <a:buChar char="•"/>
            </a:pPr>
            <a:r>
              <a:rPr lang="en-US" sz="2000" dirty="0">
                <a:solidFill>
                  <a:srgbClr val="000000"/>
                </a:solidFill>
              </a:rPr>
              <a:t>#1 represents 1/0 AA conductor</a:t>
            </a:r>
          </a:p>
          <a:p>
            <a:pPr>
              <a:buFont typeface="Arial" panose="020B0604020202020204" pitchFamily="34" charset="0"/>
              <a:buChar char="•"/>
            </a:pPr>
            <a:r>
              <a:rPr lang="en-US" sz="2000" dirty="0">
                <a:solidFill>
                  <a:srgbClr val="000000"/>
                </a:solidFill>
              </a:rPr>
              <a:t>#2 represents tape shield</a:t>
            </a:r>
          </a:p>
          <a:p>
            <a:pPr>
              <a:buFont typeface="Arial" panose="020B0604020202020204" pitchFamily="34" charset="0"/>
              <a:buChar char="•"/>
            </a:pPr>
            <a:r>
              <a:rPr lang="en-US" sz="2000" dirty="0">
                <a:solidFill>
                  <a:srgbClr val="000000"/>
                </a:solidFill>
              </a:rPr>
              <a:t>#3 represents 1/0 copper ground</a:t>
            </a:r>
          </a:p>
          <a:p>
            <a:r>
              <a:rPr lang="en-US" sz="2000" dirty="0">
                <a:solidFill>
                  <a:srgbClr val="000000"/>
                </a:solidFill>
              </a:rPr>
              <a:t>The </a:t>
            </a:r>
            <a:r>
              <a:rPr lang="en-US" sz="2000" dirty="0" err="1">
                <a:solidFill>
                  <a:srgbClr val="000000"/>
                </a:solidFill>
              </a:rPr>
              <a:t>spacings</a:t>
            </a:r>
            <a:r>
              <a:rPr lang="en-US" sz="2000" dirty="0">
                <a:solidFill>
                  <a:srgbClr val="000000"/>
                </a:solidFill>
              </a:rPr>
              <a:t> used in the modified Carson's equations are</a:t>
            </a:r>
          </a:p>
        </p:txBody>
      </p:sp>
      <mc:AlternateContent xmlns:mc="http://schemas.openxmlformats.org/markup-compatibility/2006" xmlns:a14="http://schemas.microsoft.com/office/drawing/2010/main">
        <mc:Choice Requires="a14">
          <p:sp>
            <p:nvSpPr>
              <p:cNvPr id="9" name="TextBox 8"/>
              <p:cNvSpPr txBox="1"/>
              <p:nvPr/>
            </p:nvSpPr>
            <p:spPr>
              <a:xfrm>
                <a:off x="2209800" y="1539875"/>
                <a:ext cx="4400948"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𝑠h𝑖𝑒𝑙𝑑</m:t>
                          </m:r>
                        </m:sub>
                      </m:sSub>
                      <m:r>
                        <a:rPr lang="en-US" sz="1800" b="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18.826</m:t>
                          </m:r>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𝑠</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𝑇</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18.826</m:t>
                          </m:r>
                        </m:num>
                        <m:den>
                          <m:r>
                            <a:rPr lang="en-US" sz="1800" b="0" i="1" smtClean="0">
                              <a:latin typeface="Cambria Math" panose="02040503050406030204" pitchFamily="18" charset="0"/>
                            </a:rPr>
                            <m:t>0.88</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5</m:t>
                          </m:r>
                        </m:den>
                      </m:f>
                      <m:r>
                        <a:rPr lang="en-US" sz="1800" b="0" i="1" smtClean="0">
                          <a:latin typeface="Cambria Math" panose="02040503050406030204" pitchFamily="18" charset="0"/>
                        </a:rPr>
                        <m:t>=4.2786 </m:t>
                      </m:r>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209800" y="1539875"/>
                <a:ext cx="4400948" cy="5672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90141" y="5029200"/>
                <a:ext cx="27010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ea typeface="Cambria Math" panose="02040503050406030204" pitchFamily="18" charset="0"/>
                            </a:rPr>
                            <m:t>12</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ea typeface="Cambria Math" panose="02040503050406030204" pitchFamily="18" charset="0"/>
                            </a:rPr>
                            <m:t>𝑠h𝑖𝑒𝑙𝑑</m:t>
                          </m:r>
                        </m:sub>
                      </m:sSub>
                      <m:r>
                        <a:rPr lang="en-US" sz="1800" b="0" i="1" smtClean="0">
                          <a:latin typeface="Cambria Math" panose="02040503050406030204" pitchFamily="18" charset="0"/>
                        </a:rPr>
                        <m:t>=0.0365</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090141" y="5029200"/>
                <a:ext cx="2701059" cy="276999"/>
              </a:xfrm>
              <a:prstGeom prst="rect">
                <a:avLst/>
              </a:prstGeom>
              <a:blipFill>
                <a:blip r:embed="rId3"/>
                <a:stretch>
                  <a:fillRect l="-1580" r="-180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74800" y="2743200"/>
                <a:ext cx="6921125"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𝐺𝑀𝑅</m:t>
                          </m:r>
                        </m:e>
                        <m:sub>
                          <m:r>
                            <a:rPr lang="en-US" sz="1800" b="0" i="1" smtClean="0">
                              <a:latin typeface="Cambria Math" panose="02040503050406030204" pitchFamily="18" charset="0"/>
                              <a:ea typeface="Cambria Math" panose="02040503050406030204" pitchFamily="18" charset="0"/>
                            </a:rPr>
                            <m:t>𝑠h𝑖𝑒𝑙𝑑</m:t>
                          </m:r>
                        </m:sub>
                      </m:sSub>
                      <m:r>
                        <a:rPr lang="en-US" sz="1800" b="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i="1">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𝑠</m:t>
                              </m:r>
                            </m:sub>
                          </m:sSub>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𝑇</m:t>
                          </m:r>
                          <m:r>
                            <a:rPr lang="en-US" sz="1800" b="0" i="1" smtClean="0">
                              <a:latin typeface="Cambria Math" panose="02040503050406030204" pitchFamily="18" charset="0"/>
                              <a:ea typeface="Cambria Math" panose="02040503050406030204" pitchFamily="18" charset="0"/>
                            </a:rPr>
                            <m:t>/2000)</m:t>
                          </m:r>
                        </m:num>
                        <m:den>
                          <m:r>
                            <a:rPr lang="en-US" sz="1800" i="1" smtClean="0">
                              <a:latin typeface="Cambria Math" panose="02040503050406030204" pitchFamily="18" charset="0"/>
                            </a:rPr>
                            <m:t>1</m:t>
                          </m:r>
                          <m:r>
                            <a:rPr lang="en-US" sz="1800" b="0" i="1" smtClean="0">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(0.88</m:t>
                          </m:r>
                          <m:r>
                            <a:rPr lang="en-US" sz="1800" i="1">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5</m:t>
                          </m:r>
                          <m:r>
                            <a:rPr lang="en-US" sz="1800" i="1">
                              <a:latin typeface="Cambria Math" panose="02040503050406030204" pitchFamily="18" charset="0"/>
                              <a:ea typeface="Cambria Math" panose="02040503050406030204" pitchFamily="18" charset="0"/>
                            </a:rPr>
                            <m:t>/2000)</m:t>
                          </m:r>
                        </m:num>
                        <m:den>
                          <m:r>
                            <a:rPr lang="en-US" sz="1800" i="1">
                              <a:latin typeface="Cambria Math" panose="02040503050406030204" pitchFamily="18" charset="0"/>
                            </a:rPr>
                            <m:t>12</m:t>
                          </m:r>
                        </m:den>
                      </m:f>
                      <m:r>
                        <a:rPr lang="en-US" sz="1800" b="0" i="1" smtClean="0">
                          <a:latin typeface="Cambria Math" panose="02040503050406030204" pitchFamily="18" charset="0"/>
                        </a:rPr>
                        <m:t>=0.0365 </m:t>
                      </m:r>
                      <m:r>
                        <a:rPr lang="en-US" sz="1800" b="0" i="1" smtClean="0">
                          <a:latin typeface="Cambria Math" panose="02040503050406030204" pitchFamily="18" charset="0"/>
                        </a:rPr>
                        <m:t>𝑓𝑡</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74800" y="2743200"/>
                <a:ext cx="6921125" cy="525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33124" y="5534828"/>
                <a:ext cx="169629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ea typeface="Cambria Math" panose="02040503050406030204" pitchFamily="18" charset="0"/>
                            </a:rPr>
                            <m:t>13</m:t>
                          </m:r>
                        </m:sub>
                      </m:sSub>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i="1">
                              <a:latin typeface="Cambria Math" panose="02040503050406030204" pitchFamily="18" charset="0"/>
                            </a:rPr>
                            <m:t>12</m:t>
                          </m:r>
                        </m:den>
                      </m:f>
                      <m:r>
                        <a:rPr lang="en-US" sz="1800" b="0" i="1" smtClean="0">
                          <a:latin typeface="Cambria Math" panose="02040503050406030204" pitchFamily="18" charset="0"/>
                        </a:rPr>
                        <m:t>=0.25</m:t>
                      </m:r>
                    </m:oMath>
                  </m:oMathPara>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33124" y="5534828"/>
                <a:ext cx="1696298" cy="5186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963800" y="3246120"/>
              <a:ext cx="2756520" cy="2793240"/>
            </p14:xfrm>
          </p:contentPart>
        </mc:Choice>
        <mc:Fallback xmlns="">
          <p:pic>
            <p:nvPicPr>
              <p:cNvPr id="3" name="Ink 2"/>
              <p:cNvPicPr/>
              <p:nvPr/>
            </p:nvPicPr>
            <p:blipFill>
              <a:blip r:embed="rId7"/>
              <a:stretch>
                <a:fillRect/>
              </a:stretch>
            </p:blipFill>
            <p:spPr>
              <a:xfrm>
                <a:off x="1960560" y="3242160"/>
                <a:ext cx="2763000" cy="2802960"/>
              </a:xfrm>
              <a:prstGeom prst="rect">
                <a:avLst/>
              </a:prstGeom>
            </p:spPr>
          </p:pic>
        </mc:Fallback>
      </mc:AlternateContent>
    </p:spTree>
    <p:extLst>
      <p:ext uri="{BB962C8B-B14F-4D97-AF65-F5344CB8AC3E}">
        <p14:creationId xmlns:p14="http://schemas.microsoft.com/office/powerpoint/2010/main" val="1351719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79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990600"/>
            <a:ext cx="6477000" cy="400110"/>
          </a:xfrm>
          <a:prstGeom prst="rect">
            <a:avLst/>
          </a:prstGeom>
        </p:spPr>
        <p:txBody>
          <a:bodyPr wrap="square">
            <a:spAutoFit/>
          </a:bodyPr>
          <a:lstStyle/>
          <a:p>
            <a:r>
              <a:rPr lang="en-US" sz="2000" dirty="0"/>
              <a:t>The self-impedance of conductor #1 is</a:t>
            </a:r>
          </a:p>
        </p:txBody>
      </p:sp>
      <p:sp>
        <p:nvSpPr>
          <p:cNvPr id="7" name="Rectangle 6"/>
          <p:cNvSpPr/>
          <p:nvPr/>
        </p:nvSpPr>
        <p:spPr>
          <a:xfrm>
            <a:off x="304800" y="2133600"/>
            <a:ext cx="8763000" cy="400110"/>
          </a:xfrm>
          <a:prstGeom prst="rect">
            <a:avLst/>
          </a:prstGeom>
        </p:spPr>
        <p:txBody>
          <a:bodyPr wrap="square">
            <a:spAutoFit/>
          </a:bodyPr>
          <a:lstStyle/>
          <a:p>
            <a:pPr algn="just"/>
            <a:r>
              <a:rPr lang="en-US" sz="2000" dirty="0">
                <a:solidFill>
                  <a:srgbClr val="000000"/>
                </a:solidFill>
              </a:rPr>
              <a:t>The mutual impedance between conductor #1 and the tape shield (conductor #2) is</a:t>
            </a:r>
          </a:p>
        </p:txBody>
      </p:sp>
      <p:sp>
        <p:nvSpPr>
          <p:cNvPr id="8" name="Rectangle 7"/>
          <p:cNvSpPr/>
          <p:nvPr/>
        </p:nvSpPr>
        <p:spPr>
          <a:xfrm>
            <a:off x="304800" y="3429000"/>
            <a:ext cx="8458200" cy="400110"/>
          </a:xfrm>
          <a:prstGeom prst="rect">
            <a:avLst/>
          </a:prstGeom>
        </p:spPr>
        <p:txBody>
          <a:bodyPr wrap="square">
            <a:spAutoFit/>
          </a:bodyPr>
          <a:lstStyle/>
          <a:p>
            <a:r>
              <a:rPr lang="en-US" sz="2000" dirty="0">
                <a:solidFill>
                  <a:srgbClr val="000000"/>
                </a:solidFill>
              </a:rPr>
              <a:t>The self-impedance of the tape shield (conductor #2) is</a:t>
            </a:r>
          </a:p>
        </p:txBody>
      </p:sp>
      <p:sp>
        <p:nvSpPr>
          <p:cNvPr id="9" name="Rectangle 8"/>
          <p:cNvSpPr/>
          <p:nvPr/>
        </p:nvSpPr>
        <p:spPr>
          <a:xfrm>
            <a:off x="304800" y="4724400"/>
            <a:ext cx="6553200" cy="400110"/>
          </a:xfrm>
          <a:prstGeom prst="rect">
            <a:avLst/>
          </a:prstGeom>
        </p:spPr>
        <p:txBody>
          <a:bodyPr wrap="square">
            <a:spAutoFit/>
          </a:bodyPr>
          <a:lstStyle/>
          <a:p>
            <a:r>
              <a:rPr lang="en-US" sz="2000" dirty="0">
                <a:solidFill>
                  <a:srgbClr val="000000"/>
                </a:solidFill>
              </a:rPr>
              <a:t>The final primitive impedance matrix is</a:t>
            </a:r>
          </a:p>
        </p:txBody>
      </p:sp>
      <mc:AlternateContent xmlns:mc="http://schemas.openxmlformats.org/markup-compatibility/2006" xmlns:a14="http://schemas.microsoft.com/office/drawing/2010/main">
        <mc:Choice Requires="a14">
          <p:sp>
            <p:nvSpPr>
              <p:cNvPr id="10" name="TextBox 9"/>
              <p:cNvSpPr txBox="1"/>
              <p:nvPr/>
            </p:nvSpPr>
            <p:spPr>
              <a:xfrm>
                <a:off x="1093940" y="1539875"/>
                <a:ext cx="7484613"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11</m:t>
                            </m:r>
                          </m:sub>
                        </m:sSub>
                      </m:e>
                    </m:acc>
                    <m:r>
                      <a:rPr lang="en-US" sz="1800" b="0" i="1" smtClean="0">
                        <a:latin typeface="Cambria Math" panose="02040503050406030204" pitchFamily="18" charset="0"/>
                      </a:rPr>
                      <m:t>=0.0953+0.97</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0.0111</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)=1.0653+j1.5088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93940" y="1539875"/>
                <a:ext cx="7484613" cy="392864"/>
              </a:xfrm>
              <a:prstGeom prst="rect">
                <a:avLst/>
              </a:prstGeom>
              <a:blipFill>
                <a:blip r:embed="rId2"/>
                <a:stretch>
                  <a:fillRect l="-814" t="-6250" r="-326"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22540" y="2819400"/>
                <a:ext cx="6776086"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12</m:t>
                            </m:r>
                          </m:sub>
                        </m:sSub>
                      </m:e>
                    </m:acc>
                    <m:r>
                      <a:rPr lang="en-US" sz="1800" b="0" i="1" smtClean="0">
                        <a:latin typeface="Cambria Math" panose="02040503050406030204" pitchFamily="18" charset="0"/>
                      </a:rPr>
                      <m:t>=0.0953</m:t>
                    </m:r>
                    <m:r>
                      <a:rPr lang="en-US" sz="1800" i="1">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0.0365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)=0.0953+j1.3645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22540" y="2819400"/>
                <a:ext cx="6776086" cy="392864"/>
              </a:xfrm>
              <a:prstGeom prst="rect">
                <a:avLst/>
              </a:prstGeom>
              <a:blipFill>
                <a:blip r:embed="rId3"/>
                <a:stretch>
                  <a:fillRect l="-899" t="-6250" r="-36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63038" y="4038600"/>
                <a:ext cx="7746416" cy="392864"/>
              </a:xfrm>
              <a:prstGeom prst="rect">
                <a:avLst/>
              </a:prstGeom>
              <a:noFill/>
            </p:spPr>
            <p:txBody>
              <a:bodyPr wrap="none" lIns="0" tIns="0" rIns="0" bIns="0" rtlCol="0">
                <a:spAutoFit/>
              </a:bodyPr>
              <a:lstStyle/>
              <a:p>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22</m:t>
                            </m:r>
                          </m:sub>
                        </m:sSub>
                      </m:e>
                    </m:acc>
                    <m:r>
                      <a:rPr lang="en-US" sz="1800" b="0" i="1" smtClean="0">
                        <a:latin typeface="Cambria Math" panose="02040503050406030204" pitchFamily="18" charset="0"/>
                      </a:rPr>
                      <m:t>=0.0953</m:t>
                    </m:r>
                    <m:r>
                      <a:rPr lang="en-US" sz="1800" i="1">
                        <a:latin typeface="Cambria Math" panose="02040503050406030204" pitchFamily="18" charset="0"/>
                      </a:rPr>
                      <m:t>+</m:t>
                    </m:r>
                    <m:r>
                      <a:rPr lang="en-US" sz="1800" b="0" i="1" smtClean="0">
                        <a:latin typeface="Cambria Math" panose="02040503050406030204" pitchFamily="18" charset="0"/>
                      </a:rPr>
                      <m:t>4.2786+</m:t>
                    </m:r>
                    <m:r>
                      <a:rPr lang="en-US" sz="1800" b="0" i="1" smtClean="0">
                        <a:latin typeface="Cambria Math" panose="02040503050406030204" pitchFamily="18" charset="0"/>
                      </a:rPr>
                      <m:t>𝑗</m:t>
                    </m:r>
                    <m:r>
                      <a:rPr lang="en-US" sz="1800" b="0" i="1" smtClean="0">
                        <a:latin typeface="Cambria Math" panose="02040503050406030204" pitchFamily="18" charset="0"/>
                      </a:rPr>
                      <m:t>0.12134(</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0.0365</m:t>
                            </m:r>
                          </m:den>
                        </m:f>
                      </m:e>
                    </m:func>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7</m:t>
                    </m:r>
                    <m:r>
                      <a:rPr lang="en-US" sz="1800" b="0" i="1" smtClean="0">
                        <a:latin typeface="Cambria Math" panose="02040503050406030204" pitchFamily="18" charset="0"/>
                      </a:rPr>
                      <m:t>.93402</m:t>
                    </m:r>
                  </m:oMath>
                </a14:m>
                <a:r>
                  <a:rPr lang="en-US" sz="1800" dirty="0"/>
                  <a:t>)=4.3739+j1.3645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63038" y="4038600"/>
                <a:ext cx="7746416" cy="392864"/>
              </a:xfrm>
              <a:prstGeom prst="rect">
                <a:avLst/>
              </a:prstGeom>
              <a:blipFill>
                <a:blip r:embed="rId4"/>
                <a:stretch>
                  <a:fillRect l="-787" t="-6250" r="-157"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95400" y="5167232"/>
                <a:ext cx="7182864" cy="1157368"/>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r>
                              <a:rPr lang="en-US" sz="1800" i="1" smtClean="0">
                                <a:latin typeface="Cambria Math" panose="02040503050406030204" pitchFamily="18" charset="0"/>
                              </a:rPr>
                              <m:t>𝑧</m:t>
                            </m:r>
                          </m:e>
                        </m:acc>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1</m:t>
                              </m:r>
                              <m:r>
                                <a:rPr lang="en-US" sz="1800" b="0" i="1" smtClean="0">
                                  <a:latin typeface="Cambria Math" panose="02040503050406030204" pitchFamily="18" charset="0"/>
                                </a:rPr>
                                <m:t>.0653+</m:t>
                              </m:r>
                              <m:r>
                                <a:rPr lang="en-US" sz="1800" b="0" i="1" smtClean="0">
                                  <a:latin typeface="Cambria Math" panose="02040503050406030204" pitchFamily="18" charset="0"/>
                                </a:rPr>
                                <m:t>𝑗</m:t>
                              </m:r>
                              <m:r>
                                <a:rPr lang="en-US" sz="1800" b="0" i="1" smtClean="0">
                                  <a:latin typeface="Cambria Math" panose="02040503050406030204" pitchFamily="18" charset="0"/>
                                </a:rPr>
                                <m:t>1.5088</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3645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1309</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1.3645</m:t>
                              </m:r>
                            </m:e>
                            <m:e>
                              <m:r>
                                <a:rPr lang="en-US" sz="1800" b="0" i="1" smtClean="0">
                                  <a:latin typeface="Cambria Math" panose="02040503050406030204" pitchFamily="18" charset="0"/>
                                </a:rPr>
                                <m:t>4</m:t>
                              </m:r>
                              <m:r>
                                <a:rPr lang="en-US" sz="1800" i="1">
                                  <a:latin typeface="Cambria Math" panose="02040503050406030204" pitchFamily="18" charset="0"/>
                                </a:rPr>
                                <m:t>.</m:t>
                              </m:r>
                              <m:r>
                                <a:rPr lang="en-US" sz="1800" b="0" i="1" smtClean="0">
                                  <a:latin typeface="Cambria Math" panose="02040503050406030204" pitchFamily="18" charset="0"/>
                                </a:rPr>
                                <m:t>3739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1.3645</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1.1309</m:t>
                              </m:r>
                            </m:e>
                          </m:mr>
                          <m:mr>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1.1309</m:t>
                              </m:r>
                            </m:e>
                            <m:e>
                              <m:r>
                                <a:rPr lang="en-US" sz="1800" i="1">
                                  <a:latin typeface="Cambria Math" panose="02040503050406030204" pitchFamily="18" charset="0"/>
                                </a:rPr>
                                <m:t>0.</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b="0" i="1" smtClean="0">
                                  <a:latin typeface="Cambria Math" panose="02040503050406030204" pitchFamily="18" charset="0"/>
                                </a:rPr>
                                <m:t>1309</m:t>
                              </m:r>
                            </m:e>
                            <m:e>
                              <m:r>
                                <a:rPr lang="en-US" sz="1800" i="1">
                                  <a:latin typeface="Cambria Math" panose="02040503050406030204" pitchFamily="18" charset="0"/>
                                </a:rPr>
                                <m:t>0.</m:t>
                              </m:r>
                              <m:r>
                                <a:rPr lang="en-US" sz="1800" i="1" smtClean="0">
                                  <a:latin typeface="Cambria Math" panose="02040503050406030204" pitchFamily="18" charset="0"/>
                                </a:rPr>
                                <m:t>7</m:t>
                              </m:r>
                              <m:r>
                                <a:rPr lang="en-US" sz="1800" b="0" i="1" smtClean="0">
                                  <a:latin typeface="Cambria Math" panose="02040503050406030204" pitchFamily="18" charset="0"/>
                                </a:rPr>
                                <m:t>023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1.5085</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95400" y="5167232"/>
                <a:ext cx="7182864" cy="11573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572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Overhead Lines</a:t>
            </a:r>
            <a:br>
              <a:rPr lang="en-US" sz="3200" dirty="0"/>
            </a:br>
            <a:endParaRPr lang="en-US" sz="32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881695"/>
            <a:ext cx="8739352" cy="769441"/>
          </a:xfrm>
          <a:prstGeom prst="rect">
            <a:avLst/>
          </a:prstGeom>
        </p:spPr>
        <p:txBody>
          <a:bodyPr wrap="square">
            <a:spAutoFit/>
          </a:bodyPr>
          <a:lstStyle/>
          <a:p>
            <a:pPr algn="just"/>
            <a:r>
              <a:rPr lang="en-US" sz="2200" dirty="0"/>
              <a:t>The currents in all conductors are assumed to be flowing out of the page. It is further assumed that the sum of the currents will add to zero. </a:t>
            </a:r>
          </a:p>
        </p:txBody>
      </p:sp>
      <p:sp>
        <p:nvSpPr>
          <p:cNvPr id="7" name="Rectangle 6"/>
          <p:cNvSpPr/>
          <p:nvPr/>
        </p:nvSpPr>
        <p:spPr>
          <a:xfrm>
            <a:off x="304800" y="2312313"/>
            <a:ext cx="8647386" cy="430887"/>
          </a:xfrm>
          <a:prstGeom prst="rect">
            <a:avLst/>
          </a:prstGeom>
        </p:spPr>
        <p:txBody>
          <a:bodyPr wrap="square">
            <a:spAutoFit/>
          </a:bodyPr>
          <a:lstStyle/>
          <a:p>
            <a:r>
              <a:rPr lang="en-US" sz="2200" dirty="0">
                <a:solidFill>
                  <a:srgbClr val="000000"/>
                </a:solidFill>
              </a:rPr>
              <a:t>The total flux linking conductor </a:t>
            </a:r>
            <a:r>
              <a:rPr lang="en-US" sz="2200" i="1" dirty="0" err="1">
                <a:solidFill>
                  <a:srgbClr val="000000"/>
                </a:solidFill>
              </a:rPr>
              <a:t>i</a:t>
            </a:r>
            <a:r>
              <a:rPr lang="en-US" sz="2200" dirty="0">
                <a:solidFill>
                  <a:srgbClr val="000000"/>
                </a:solidFill>
              </a:rPr>
              <a:t> is given by</a:t>
            </a:r>
            <a:endParaRPr lang="en-US" sz="2200" dirty="0">
              <a:solidFill>
                <a:srgbClr val="000000"/>
              </a:solidFill>
              <a:effectLst/>
            </a:endParaRPr>
          </a:p>
        </p:txBody>
      </p:sp>
      <p:pic>
        <p:nvPicPr>
          <p:cNvPr id="8" name="Picture 7"/>
          <p:cNvPicPr>
            <a:picLocks noChangeAspect="1"/>
          </p:cNvPicPr>
          <p:nvPr/>
        </p:nvPicPr>
        <p:blipFill>
          <a:blip r:embed="rId2"/>
          <a:stretch>
            <a:fillRect/>
          </a:stretch>
        </p:blipFill>
        <p:spPr>
          <a:xfrm>
            <a:off x="457200" y="3505200"/>
            <a:ext cx="2756916" cy="2286000"/>
          </a:xfrm>
          <a:prstGeom prst="rect">
            <a:avLst/>
          </a:prstGeom>
        </p:spPr>
      </p:pic>
      <p:sp>
        <p:nvSpPr>
          <p:cNvPr id="9" name="TextBox 8"/>
          <p:cNvSpPr txBox="1"/>
          <p:nvPr/>
        </p:nvSpPr>
        <p:spPr>
          <a:xfrm>
            <a:off x="381000" y="5638800"/>
            <a:ext cx="3048000" cy="400110"/>
          </a:xfrm>
          <a:prstGeom prst="rect">
            <a:avLst/>
          </a:prstGeom>
          <a:noFill/>
        </p:spPr>
        <p:txBody>
          <a:bodyPr wrap="square" rtlCol="0">
            <a:spAutoFit/>
          </a:bodyPr>
          <a:lstStyle/>
          <a:p>
            <a:pPr algn="ctr"/>
            <a:r>
              <a:rPr lang="en-US" sz="2000" dirty="0"/>
              <a:t>Fig.1 Magnetic field </a:t>
            </a:r>
          </a:p>
        </p:txBody>
      </p:sp>
      <p:sp>
        <p:nvSpPr>
          <p:cNvPr id="10" name="Rectangle 9"/>
          <p:cNvSpPr/>
          <p:nvPr/>
        </p:nvSpPr>
        <p:spPr>
          <a:xfrm>
            <a:off x="3657600" y="3810000"/>
            <a:ext cx="5181600" cy="2246769"/>
          </a:xfrm>
          <a:prstGeom prst="rect">
            <a:avLst/>
          </a:prstGeom>
        </p:spPr>
        <p:txBody>
          <a:bodyPr wrap="square">
            <a:spAutoFit/>
          </a:bodyPr>
          <a:lstStyle/>
          <a:p>
            <a:r>
              <a:rPr lang="en-US" sz="2000" dirty="0">
                <a:solidFill>
                  <a:srgbClr val="000000"/>
                </a:solidFill>
              </a:rPr>
              <a:t>where</a:t>
            </a:r>
          </a:p>
          <a:p>
            <a:pPr>
              <a:buFont typeface="Arial" panose="020B0604020202020204" pitchFamily="34" charset="0"/>
              <a:buChar char="•"/>
            </a:pPr>
            <a:r>
              <a:rPr lang="en-US" sz="2000" i="1" dirty="0">
                <a:solidFill>
                  <a:srgbClr val="000000"/>
                </a:solidFill>
              </a:rPr>
              <a:t>N</a:t>
            </a:r>
            <a:r>
              <a:rPr lang="en-US" sz="2000" dirty="0">
                <a:solidFill>
                  <a:srgbClr val="000000"/>
                </a:solidFill>
              </a:rPr>
              <a:t> = Number of times the line of flux surrounds the conductor. For this case </a:t>
            </a:r>
            <a:r>
              <a:rPr lang="en-US" sz="2000" i="1" dirty="0">
                <a:solidFill>
                  <a:srgbClr val="000000"/>
                </a:solidFill>
              </a:rPr>
              <a:t>N</a:t>
            </a:r>
            <a:r>
              <a:rPr lang="en-US" sz="2000" dirty="0">
                <a:solidFill>
                  <a:srgbClr val="000000"/>
                </a:solidFill>
              </a:rPr>
              <a:t> = 1</a:t>
            </a:r>
          </a:p>
          <a:p>
            <a:pPr>
              <a:buFont typeface="Arial" panose="020B0604020202020204" pitchFamily="34" charset="0"/>
              <a:buChar char="•"/>
            </a:pPr>
            <a:r>
              <a:rPr lang="en-US" sz="2000" i="1" dirty="0">
                <a:solidFill>
                  <a:srgbClr val="000000"/>
                </a:solidFill>
              </a:rPr>
              <a:t>D</a:t>
            </a:r>
            <a:r>
              <a:rPr lang="en-US" sz="2000" i="1" baseline="-25000" dirty="0">
                <a:solidFill>
                  <a:srgbClr val="000000"/>
                </a:solidFill>
              </a:rPr>
              <a:t>in</a:t>
            </a:r>
            <a:r>
              <a:rPr lang="en-US" sz="2000" dirty="0">
                <a:solidFill>
                  <a:srgbClr val="000000"/>
                </a:solidFill>
              </a:rPr>
              <a:t> is the distance between conductor </a:t>
            </a:r>
            <a:r>
              <a:rPr lang="en-US" sz="2000" i="1" dirty="0" err="1">
                <a:solidFill>
                  <a:srgbClr val="000000"/>
                </a:solidFill>
              </a:rPr>
              <a:t>i</a:t>
            </a:r>
            <a:r>
              <a:rPr lang="en-US" sz="2000" dirty="0">
                <a:solidFill>
                  <a:srgbClr val="000000"/>
                </a:solidFill>
              </a:rPr>
              <a:t> and conductor </a:t>
            </a:r>
            <a:r>
              <a:rPr lang="en-US" sz="2000" i="1" dirty="0">
                <a:solidFill>
                  <a:srgbClr val="000000"/>
                </a:solidFill>
              </a:rPr>
              <a:t>n</a:t>
            </a:r>
            <a:r>
              <a:rPr lang="en-US" sz="2000" dirty="0">
                <a:solidFill>
                  <a:srgbClr val="000000"/>
                </a:solidFill>
              </a:rPr>
              <a:t> (</a:t>
            </a:r>
            <a:r>
              <a:rPr lang="en-US" sz="2000" dirty="0" err="1">
                <a:solidFill>
                  <a:srgbClr val="000000"/>
                </a:solidFill>
              </a:rPr>
              <a:t>ft</a:t>
            </a:r>
            <a:r>
              <a:rPr lang="en-US" sz="2000" dirty="0">
                <a:solidFill>
                  <a:srgbClr val="000000"/>
                </a:solidFill>
              </a:rPr>
              <a:t>)</a:t>
            </a:r>
          </a:p>
          <a:p>
            <a:pPr>
              <a:buFont typeface="Arial" panose="020B0604020202020204" pitchFamily="34" charset="0"/>
              <a:buChar char="•"/>
            </a:pPr>
            <a:r>
              <a:rPr lang="en-US" sz="2000" i="1" dirty="0" err="1">
                <a:solidFill>
                  <a:srgbClr val="000000"/>
                </a:solidFill>
              </a:rPr>
              <a:t>GMR</a:t>
            </a:r>
            <a:r>
              <a:rPr lang="en-US" sz="2000" i="1" baseline="-25000" dirty="0" err="1">
                <a:solidFill>
                  <a:srgbClr val="000000"/>
                </a:solidFill>
              </a:rPr>
              <a:t>i</a:t>
            </a:r>
            <a:r>
              <a:rPr lang="en-US" sz="2000" dirty="0">
                <a:solidFill>
                  <a:srgbClr val="000000"/>
                </a:solidFill>
              </a:rPr>
              <a:t> is the geometric mean radius of conductor </a:t>
            </a:r>
            <a:r>
              <a:rPr lang="en-US" sz="2000" i="1" dirty="0" err="1">
                <a:solidFill>
                  <a:srgbClr val="000000"/>
                </a:solidFill>
              </a:rPr>
              <a:t>i</a:t>
            </a:r>
            <a:r>
              <a:rPr lang="en-US" sz="2000" dirty="0">
                <a:solidFill>
                  <a:srgbClr val="000000"/>
                </a:solidFill>
              </a:rPr>
              <a:t> (</a:t>
            </a:r>
            <a:r>
              <a:rPr lang="en-US" sz="2000" dirty="0" err="1">
                <a:solidFill>
                  <a:srgbClr val="000000"/>
                </a:solidFill>
              </a:rPr>
              <a:t>ft</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1" name="TextBox 5">
                <a:extLst>
                  <a:ext uri="{FF2B5EF4-FFF2-40B4-BE49-F238E27FC236}">
                    <a16:creationId xmlns:a16="http://schemas.microsoft.com/office/drawing/2014/main" id="{50141E89-8882-4646-9446-BC5C641A80ED}"/>
                  </a:ext>
                </a:extLst>
              </p:cNvPr>
              <p:cNvSpPr txBox="1"/>
              <p:nvPr/>
            </p:nvSpPr>
            <p:spPr>
              <a:xfrm>
                <a:off x="3298297" y="1840029"/>
                <a:ext cx="2752357" cy="369332"/>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2</m:t>
                        </m:r>
                      </m:sub>
                    </m:sSub>
                  </m:oMath>
                </a14:m>
                <a:r>
                  <a:rPr lang="en-US" sz="2400" dirty="0"/>
                  <a:t>+</a:t>
                </a:r>
                <a14:m>
                  <m:oMath xmlns:m="http://schemas.openxmlformats.org/officeDocument/2006/math">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oMath>
                </a14:m>
                <a:r>
                  <a:rPr lang="en-US" sz="2400" dirty="0"/>
                  <a:t>+</a:t>
                </a:r>
                <a14:m>
                  <m:oMath xmlns:m="http://schemas.openxmlformats.org/officeDocument/2006/math">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𝑛</m:t>
                        </m:r>
                      </m:sub>
                    </m:sSub>
                  </m:oMath>
                </a14:m>
                <a:r>
                  <a:rPr lang="en-US" sz="2400" dirty="0"/>
                  <a:t>=0</a:t>
                </a:r>
              </a:p>
            </p:txBody>
          </p:sp>
        </mc:Choice>
        <mc:Fallback xmlns="">
          <p:sp>
            <p:nvSpPr>
              <p:cNvPr id="11" name="TextBox 5">
                <a:extLst>
                  <a:ext uri="{FF2B5EF4-FFF2-40B4-BE49-F238E27FC236}">
                    <a16:creationId xmlns:a16="http://schemas.microsoft.com/office/drawing/2014/main" id="{50141E89-8882-4646-9446-BC5C641A80ED}"/>
                  </a:ext>
                </a:extLst>
              </p:cNvPr>
              <p:cNvSpPr txBox="1">
                <a:spLocks noRot="1" noChangeAspect="1" noMove="1" noResize="1" noEditPoints="1" noAdjustHandles="1" noChangeArrowheads="1" noChangeShapeType="1" noTextEdit="1"/>
              </p:cNvSpPr>
              <p:nvPr/>
            </p:nvSpPr>
            <p:spPr>
              <a:xfrm>
                <a:off x="3298297" y="1840029"/>
                <a:ext cx="2752357" cy="369332"/>
              </a:xfrm>
              <a:prstGeom prst="rect">
                <a:avLst/>
              </a:prstGeom>
              <a:blipFill>
                <a:blip r:embed="rId3"/>
                <a:stretch>
                  <a:fillRect l="-3761" t="-26667" r="-9071" b="-50000"/>
                </a:stretch>
              </a:blipFill>
            </p:spPr>
            <p:txBody>
              <a:bodyPr/>
              <a:lstStyle/>
              <a:p>
                <a:r>
                  <a:rPr lang="en-US">
                    <a:noFill/>
                  </a:rPr>
                  <a:t> </a:t>
                </a:r>
              </a:p>
            </p:txBody>
          </p:sp>
        </mc:Fallback>
      </mc:AlternateContent>
      <p:sp>
        <p:nvSpPr>
          <p:cNvPr id="12" name="TextBox 6">
            <a:extLst>
              <a:ext uri="{FF2B5EF4-FFF2-40B4-BE49-F238E27FC236}">
                <a16:creationId xmlns:a16="http://schemas.microsoft.com/office/drawing/2014/main" id="{3EF5B9BE-4C31-4243-89DC-D94AEA0C7ACC}"/>
              </a:ext>
            </a:extLst>
          </p:cNvPr>
          <p:cNvSpPr txBox="1"/>
          <p:nvPr/>
        </p:nvSpPr>
        <p:spPr>
          <a:xfrm>
            <a:off x="7848600" y="1793862"/>
            <a:ext cx="526106" cy="461665"/>
          </a:xfrm>
          <a:prstGeom prst="rect">
            <a:avLst/>
          </a:prstGeom>
          <a:noFill/>
        </p:spPr>
        <p:txBody>
          <a:bodyPr wrap="none" rtlCol="0">
            <a:spAutoFit/>
          </a:bodyPr>
          <a:lstStyle/>
          <a:p>
            <a:r>
              <a:rPr lang="en-US" sz="2400" dirty="0"/>
              <a:t>(1)</a:t>
            </a:r>
          </a:p>
        </p:txBody>
      </p:sp>
      <mc:AlternateContent xmlns:mc="http://schemas.openxmlformats.org/markup-compatibility/2006" xmlns:a14="http://schemas.microsoft.com/office/drawing/2010/main">
        <mc:Choice Requires="a14">
          <p:sp>
            <p:nvSpPr>
              <p:cNvPr id="13" name="TextBox 8">
                <a:extLst>
                  <a:ext uri="{FF2B5EF4-FFF2-40B4-BE49-F238E27FC236}">
                    <a16:creationId xmlns:a16="http://schemas.microsoft.com/office/drawing/2014/main" id="{795A7020-D4F1-423C-9610-5023DED5AC78}"/>
                  </a:ext>
                </a:extLst>
              </p:cNvPr>
              <p:cNvSpPr txBox="1"/>
              <p:nvPr/>
            </p:nvSpPr>
            <p:spPr>
              <a:xfrm>
                <a:off x="528979" y="2855254"/>
                <a:ext cx="8235011" cy="571631"/>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𝑖</m:t>
                        </m:r>
                      </m:sub>
                    </m:sSub>
                  </m:oMath>
                </a14:m>
                <a:r>
                  <a:rPr lang="en-US" sz="2400" dirty="0"/>
                  <a:t>=N*</a:t>
                </a:r>
                <a14:m>
                  <m:oMath xmlns:m="http://schemas.openxmlformats.org/officeDocument/2006/math">
                    <m:r>
                      <a:rPr lang="en-US" sz="240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−7</m:t>
                        </m:r>
                      </m:sup>
                    </m:sSup>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i="1">
                            <a:latin typeface="Cambria Math" panose="02040503050406030204" pitchFamily="18" charset="0"/>
                          </a:rPr>
                          <m:t>1</m:t>
                        </m:r>
                      </m:sub>
                    </m:sSub>
                    <m:r>
                      <a:rPr lang="en-US" sz="2400" b="0" i="1" smtClean="0">
                        <a:latin typeface="Cambria Math" panose="02040503050406030204" pitchFamily="18" charset="0"/>
                      </a:rPr>
                      <m:t>∗</m:t>
                    </m:r>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ln</m:t>
                        </m:r>
                      </m:fName>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𝐷</m:t>
                                </m:r>
                              </m:e>
                              <m:sub>
                                <m:r>
                                  <a:rPr lang="en-US" sz="2400" b="0" i="1" smtClean="0">
                                    <a:latin typeface="Cambria Math" panose="02040503050406030204" pitchFamily="18" charset="0"/>
                                    <a:ea typeface="Cambria Math" panose="02040503050406030204" pitchFamily="18" charset="0"/>
                                  </a:rPr>
                                  <m:t>𝑖</m:t>
                                </m:r>
                                <m:r>
                                  <a:rPr lang="en-US" sz="2400" i="1">
                                    <a:latin typeface="Cambria Math" panose="02040503050406030204" pitchFamily="18" charset="0"/>
                                  </a:rPr>
                                  <m:t>1</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𝑖</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sz="2400" b="0" i="1" smtClean="0">
                            <a:latin typeface="Cambria Math" panose="02040503050406030204" pitchFamily="18" charset="0"/>
                          </a:rPr>
                          <m:t>𝑛</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rPr>
                                  <m:t>𝑛</m:t>
                                </m:r>
                              </m:sub>
                            </m:sSub>
                          </m:den>
                        </m:f>
                      </m:e>
                    </m:func>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xmlns="">
          <p:sp>
            <p:nvSpPr>
              <p:cNvPr id="13" name="TextBox 8">
                <a:extLst>
                  <a:ext uri="{FF2B5EF4-FFF2-40B4-BE49-F238E27FC236}">
                    <a16:creationId xmlns:a16="http://schemas.microsoft.com/office/drawing/2014/main" id="{795A7020-D4F1-423C-9610-5023DED5AC78}"/>
                  </a:ext>
                </a:extLst>
              </p:cNvPr>
              <p:cNvSpPr txBox="1">
                <a:spLocks noRot="1" noChangeAspect="1" noMove="1" noResize="1" noEditPoints="1" noAdjustHandles="1" noChangeArrowheads="1" noChangeShapeType="1" noTextEdit="1"/>
              </p:cNvSpPr>
              <p:nvPr/>
            </p:nvSpPr>
            <p:spPr>
              <a:xfrm>
                <a:off x="528979" y="2855254"/>
                <a:ext cx="8235011" cy="571631"/>
              </a:xfrm>
              <a:prstGeom prst="rect">
                <a:avLst/>
              </a:prstGeom>
              <a:blipFill>
                <a:blip r:embed="rId4"/>
                <a:stretch>
                  <a:fillRect t="-3191" b="-9574"/>
                </a:stretch>
              </a:blipFill>
            </p:spPr>
            <p:txBody>
              <a:bodyPr/>
              <a:lstStyle/>
              <a:p>
                <a:r>
                  <a:rPr lang="en-US">
                    <a:noFill/>
                  </a:rPr>
                  <a:t> </a:t>
                </a:r>
              </a:p>
            </p:txBody>
          </p:sp>
        </mc:Fallback>
      </mc:AlternateContent>
      <p:sp>
        <p:nvSpPr>
          <p:cNvPr id="14" name="TextBox 10">
            <a:extLst>
              <a:ext uri="{FF2B5EF4-FFF2-40B4-BE49-F238E27FC236}">
                <a16:creationId xmlns:a16="http://schemas.microsoft.com/office/drawing/2014/main" id="{FB4AB5D8-FF4D-4E2F-8479-5D6168513C4E}"/>
              </a:ext>
            </a:extLst>
          </p:cNvPr>
          <p:cNvSpPr txBox="1"/>
          <p:nvPr/>
        </p:nvSpPr>
        <p:spPr>
          <a:xfrm>
            <a:off x="7848600" y="3502566"/>
            <a:ext cx="526106" cy="461665"/>
          </a:xfrm>
          <a:prstGeom prst="rect">
            <a:avLst/>
          </a:prstGeom>
          <a:noFill/>
        </p:spPr>
        <p:txBody>
          <a:bodyPr wrap="none" rtlCol="0">
            <a:spAutoFit/>
          </a:bodyPr>
          <a:lstStyle/>
          <a:p>
            <a:r>
              <a:rPr lang="en-US" sz="2400" dirty="0"/>
              <a:t>(2)</a:t>
            </a:r>
          </a:p>
        </p:txBody>
      </p:sp>
    </p:spTree>
    <p:extLst>
      <p:ext uri="{BB962C8B-B14F-4D97-AF65-F5344CB8AC3E}">
        <p14:creationId xmlns:p14="http://schemas.microsoft.com/office/powerpoint/2010/main" val="3141085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4</a:t>
            </a:r>
          </a:p>
        </p:txBody>
      </p:sp>
      <p:sp>
        <p:nvSpPr>
          <p:cNvPr id="4" name="Slide Number Placeholder 3"/>
          <p:cNvSpPr>
            <a:spLocks noGrp="1"/>
          </p:cNvSpPr>
          <p:nvPr>
            <p:ph type="sldNum" sz="quarter" idx="4"/>
          </p:nvPr>
        </p:nvSpPr>
        <p:spPr/>
        <p:txBody>
          <a:bodyPr/>
          <a:lstStyle/>
          <a:p>
            <a:fld id="{179A9A4E-4C82-4D44-9372-C31BB3818094}" type="slidenum">
              <a:rPr lang="en-US" smtClean="0"/>
              <a:pPr/>
              <a:t>80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838200"/>
            <a:ext cx="8229600" cy="400110"/>
          </a:xfrm>
          <a:prstGeom prst="rect">
            <a:avLst/>
          </a:prstGeom>
        </p:spPr>
        <p:txBody>
          <a:bodyPr wrap="square">
            <a:spAutoFit/>
          </a:bodyPr>
          <a:lstStyle/>
          <a:p>
            <a:r>
              <a:rPr lang="en-US" sz="2000" dirty="0">
                <a:solidFill>
                  <a:srgbClr val="000000"/>
                </a:solidFill>
              </a:rPr>
              <a:t>In partitioned form, the primitive impedance matrix is</a:t>
            </a:r>
          </a:p>
        </p:txBody>
      </p:sp>
      <p:sp>
        <p:nvSpPr>
          <p:cNvPr id="7" name="Rectangle 6"/>
          <p:cNvSpPr/>
          <p:nvPr/>
        </p:nvSpPr>
        <p:spPr>
          <a:xfrm>
            <a:off x="381000" y="2819400"/>
            <a:ext cx="8382000" cy="1015663"/>
          </a:xfrm>
          <a:prstGeom prst="rect">
            <a:avLst/>
          </a:prstGeom>
        </p:spPr>
        <p:txBody>
          <a:bodyPr wrap="square">
            <a:spAutoFit/>
          </a:bodyPr>
          <a:lstStyle/>
          <a:p>
            <a:pPr algn="just"/>
            <a:r>
              <a:rPr lang="en-US" sz="2000" dirty="0">
                <a:solidFill>
                  <a:srgbClr val="000000"/>
                </a:solidFill>
              </a:rPr>
              <a:t>Applying Kron reduction method will result in a single impedance, which represents the equivalent single-phase impedance of the tape shield cable and the neutral conductor:</a:t>
            </a:r>
          </a:p>
        </p:txBody>
      </p:sp>
      <p:sp>
        <p:nvSpPr>
          <p:cNvPr id="8" name="Rectangle 7"/>
          <p:cNvSpPr/>
          <p:nvPr/>
        </p:nvSpPr>
        <p:spPr>
          <a:xfrm>
            <a:off x="381000" y="4495800"/>
            <a:ext cx="8458200" cy="707886"/>
          </a:xfrm>
          <a:prstGeom prst="rect">
            <a:avLst/>
          </a:prstGeom>
        </p:spPr>
        <p:txBody>
          <a:bodyPr wrap="square">
            <a:spAutoFit/>
          </a:bodyPr>
          <a:lstStyle/>
          <a:p>
            <a:r>
              <a:rPr lang="en-US" sz="2000" dirty="0">
                <a:solidFill>
                  <a:srgbClr val="000000"/>
                </a:solidFill>
              </a:rPr>
              <a:t>Since the single-phase line is on phase </a:t>
            </a:r>
            <a:r>
              <a:rPr lang="en-US" sz="2000" i="1" dirty="0">
                <a:solidFill>
                  <a:srgbClr val="000000"/>
                </a:solidFill>
              </a:rPr>
              <a:t>b</a:t>
            </a:r>
            <a:r>
              <a:rPr lang="en-US" sz="2000" dirty="0">
                <a:solidFill>
                  <a:srgbClr val="000000"/>
                </a:solidFill>
              </a:rPr>
              <a:t>, then the phase impedance matrix for the line is</a:t>
            </a:r>
          </a:p>
        </p:txBody>
      </p:sp>
      <mc:AlternateContent xmlns:mc="http://schemas.openxmlformats.org/markup-compatibility/2006" xmlns:a14="http://schemas.microsoft.com/office/drawing/2010/main">
        <mc:Choice Requires="a14">
          <p:sp>
            <p:nvSpPr>
              <p:cNvPr id="9" name="TextBox 8"/>
              <p:cNvSpPr txBox="1"/>
              <p:nvPr/>
            </p:nvSpPr>
            <p:spPr>
              <a:xfrm>
                <a:off x="2667000" y="5229851"/>
                <a:ext cx="4256678" cy="1018549"/>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𝑎𝑏𝑐</m:t>
                            </m:r>
                          </m:sub>
                        </m:sSub>
                      </m:e>
                    </m:d>
                    <m:r>
                      <a:rPr lang="en-US" sz="1800" i="1">
                        <a:latin typeface="Cambria Math" panose="02040503050406030204" pitchFamily="18" charset="0"/>
                      </a:rPr>
                      <m:t>= </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i="1" smtClean="0">
                                  <a:latin typeface="Cambria Math" panose="02040503050406030204" pitchFamily="18" charset="0"/>
                                </a:rPr>
                                <m:t>0</m:t>
                              </m:r>
                            </m:e>
                            <m:e>
                              <m:r>
                                <a:rPr lang="en-US" sz="1800" i="1" smtClean="0">
                                  <a:latin typeface="Cambria Math" panose="02040503050406030204" pitchFamily="18" charset="0"/>
                                </a:rPr>
                                <m:t>0</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b="0" i="1" smtClean="0">
                                  <a:latin typeface="Cambria Math" panose="02040503050406030204" pitchFamily="18" charset="0"/>
                                </a:rPr>
                                <m:t>1</m:t>
                              </m:r>
                              <m:r>
                                <a:rPr lang="en-US" sz="1800" i="1">
                                  <a:latin typeface="Cambria Math" panose="02040503050406030204" pitchFamily="18" charset="0"/>
                                </a:rPr>
                                <m:t>.</m:t>
                              </m:r>
                              <m:r>
                                <a:rPr lang="en-US" sz="1800" i="1" smtClean="0">
                                  <a:latin typeface="Cambria Math" panose="02040503050406030204" pitchFamily="18" charset="0"/>
                                </a:rPr>
                                <m:t>3</m:t>
                              </m:r>
                              <m:r>
                                <a:rPr lang="en-US" sz="1800" b="0" i="1" smtClean="0">
                                  <a:latin typeface="Cambria Math" panose="02040503050406030204" pitchFamily="18" charset="0"/>
                                </a:rPr>
                                <m:t>219</m:t>
                              </m:r>
                              <m:r>
                                <a:rPr lang="en-US" sz="1800" i="1">
                                  <a:latin typeface="Cambria Math" panose="02040503050406030204" pitchFamily="18" charset="0"/>
                                </a:rPr>
                                <m:t>+</m:t>
                              </m:r>
                              <m:r>
                                <a:rPr lang="en-US" sz="1800" i="1">
                                  <a:latin typeface="Cambria Math" panose="02040503050406030204" pitchFamily="18" charset="0"/>
                                </a:rPr>
                                <m:t>𝑗</m:t>
                              </m:r>
                              <m:r>
                                <a:rPr lang="en-US" sz="1800" i="1" smtClean="0">
                                  <a:latin typeface="Cambria Math" panose="02040503050406030204" pitchFamily="18" charset="0"/>
                                </a:rPr>
                                <m:t>0</m:t>
                              </m:r>
                              <m:r>
                                <a:rPr lang="en-US" sz="1800" b="0" i="1" smtClean="0">
                                  <a:latin typeface="Cambria Math" panose="02040503050406030204" pitchFamily="18" charset="0"/>
                                </a:rPr>
                                <m:t>.6743</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i="1" smtClean="0">
                                  <a:latin typeface="Cambria Math" panose="02040503050406030204" pitchFamily="18" charset="0"/>
                                </a:rPr>
                                <m:t>0</m:t>
                              </m:r>
                            </m:e>
                            <m:e>
                              <m:r>
                                <a:rPr lang="en-US" sz="1800" i="1" smtClean="0">
                                  <a:latin typeface="Cambria Math" panose="02040503050406030204" pitchFamily="18" charset="0"/>
                                </a:rPr>
                                <m:t>0</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a:p>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667000" y="5229851"/>
                <a:ext cx="4256678" cy="10185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34903" y="1143000"/>
                <a:ext cx="3152338" cy="319062"/>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𝑖𝑗</m:t>
                                </m:r>
                              </m:sub>
                            </m:sSub>
                          </m:e>
                        </m:acc>
                      </m:e>
                    </m:d>
                    <m:r>
                      <a:rPr lang="en-US" sz="1800" b="0" i="1" smtClean="0">
                        <a:latin typeface="Cambria Math" panose="02040503050406030204" pitchFamily="18" charset="0"/>
                      </a:rPr>
                      <m:t>=1.0653+</m:t>
                    </m:r>
                    <m:r>
                      <a:rPr lang="en-US" sz="1800" b="0" i="1" smtClean="0">
                        <a:latin typeface="Cambria Math" panose="02040503050406030204" pitchFamily="18" charset="0"/>
                      </a:rPr>
                      <m:t>𝑗</m:t>
                    </m:r>
                    <m:r>
                      <a:rPr lang="en-US" sz="1800" b="0" i="1" smtClean="0">
                        <a:latin typeface="Cambria Math" panose="02040503050406030204" pitchFamily="18" charset="0"/>
                      </a:rPr>
                      <m:t>1.5088</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834903" y="1143000"/>
                <a:ext cx="3152338" cy="319062"/>
              </a:xfrm>
              <a:prstGeom prst="rect">
                <a:avLst/>
              </a:prstGeom>
              <a:blipFill>
                <a:blip r:embed="rId3"/>
                <a:stretch>
                  <a:fillRect t="-15385" r="-174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81200" y="1475601"/>
                <a:ext cx="5281639" cy="276999"/>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𝑖𝑛</m:t>
                                </m:r>
                              </m:sub>
                            </m:sSub>
                          </m:e>
                        </m:acc>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0</m:t>
                        </m:r>
                        <m:r>
                          <a:rPr lang="en-US" sz="1800" i="1">
                            <a:latin typeface="Cambria Math" panose="02040503050406030204" pitchFamily="18" charset="0"/>
                          </a:rPr>
                          <m:t>.0</m:t>
                        </m:r>
                        <m:r>
                          <a:rPr lang="en-US" sz="1800" b="0" i="1" smtClean="0">
                            <a:latin typeface="Cambria Math" panose="02040503050406030204" pitchFamily="18" charset="0"/>
                          </a:rPr>
                          <m:t>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1.3645    0.0953+</m:t>
                        </m:r>
                        <m:r>
                          <a:rPr lang="en-US" sz="1800" i="1">
                            <a:latin typeface="Cambria Math" panose="02040503050406030204" pitchFamily="18" charset="0"/>
                          </a:rPr>
                          <m:t>𝑗</m:t>
                        </m:r>
                        <m:r>
                          <a:rPr lang="en-US" sz="1800" i="1">
                            <a:latin typeface="Cambria Math" panose="02040503050406030204" pitchFamily="18" charset="0"/>
                          </a:rPr>
                          <m:t>1.1309</m:t>
                        </m: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81200" y="1475601"/>
                <a:ext cx="5281639" cy="276999"/>
              </a:xfrm>
              <a:prstGeom prst="rect">
                <a:avLst/>
              </a:prstGeom>
              <a:blipFill>
                <a:blip r:embed="rId4"/>
                <a:stretch>
                  <a:fillRect t="-21739" r="-80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96949" y="1831606"/>
                <a:ext cx="3428246" cy="530594"/>
              </a:xfrm>
              <a:prstGeom prst="rect">
                <a:avLst/>
              </a:prstGeom>
              <a:noFill/>
            </p:spPr>
            <p:txBody>
              <a:bodyPr wrap="none" lIns="0" tIns="0" rIns="0" bIns="0" rtlCol="0">
                <a:spAutoFit/>
              </a:bodyPr>
              <a:lstStyle/>
              <a:p>
                <a14:m>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𝑛𝑗</m:t>
                                </m:r>
                              </m:sub>
                            </m:sSub>
                          </m:e>
                        </m:acc>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eqArr>
                          <m:eqArrPr>
                            <m:ctrlPr>
                              <a:rPr lang="en-US" sz="1800" b="0" i="1" smtClean="0">
                                <a:latin typeface="Cambria Math" panose="02040503050406030204" pitchFamily="18" charset="0"/>
                              </a:rPr>
                            </m:ctrlPr>
                          </m:eqArrPr>
                          <m:e>
                            <m:r>
                              <a:rPr lang="en-US" sz="1800" b="0" i="1" smtClean="0">
                                <a:latin typeface="Cambria Math" panose="02040503050406030204" pitchFamily="18" charset="0"/>
                              </a:rPr>
                              <m:t>0</m:t>
                            </m:r>
                            <m:r>
                              <a:rPr lang="en-US" sz="1800" i="1">
                                <a:latin typeface="Cambria Math" panose="02040503050406030204" pitchFamily="18" charset="0"/>
                              </a:rPr>
                              <m:t>.0</m:t>
                            </m:r>
                            <m:r>
                              <a:rPr lang="en-US" sz="1800" b="0" i="1" smtClean="0">
                                <a:latin typeface="Cambria Math" panose="02040503050406030204" pitchFamily="18" charset="0"/>
                              </a:rPr>
                              <m:t>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1.3645 </m:t>
                            </m:r>
                          </m:e>
                          <m:e>
                            <m:r>
                              <a:rPr lang="en-US" sz="1800" b="0" i="1" smtClean="0">
                                <a:latin typeface="Cambria Math" panose="02040503050406030204" pitchFamily="18" charset="0"/>
                              </a:rPr>
                              <m:t>0</m:t>
                            </m:r>
                            <m:r>
                              <a:rPr lang="en-US" sz="1800" i="1">
                                <a:latin typeface="Cambria Math" panose="02040503050406030204" pitchFamily="18" charset="0"/>
                              </a:rPr>
                              <m:t>.0</m:t>
                            </m:r>
                            <m:r>
                              <a:rPr lang="en-US" sz="1800" b="0" i="1" smtClean="0">
                                <a:latin typeface="Cambria Math" panose="02040503050406030204" pitchFamily="18" charset="0"/>
                              </a:rPr>
                              <m:t>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1.1309</m:t>
                            </m:r>
                          </m:e>
                        </m:eqArr>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6949" y="1831606"/>
                <a:ext cx="3428246" cy="5305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59890" y="2365006"/>
                <a:ext cx="5383910"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𝑛𝑗</m:t>
                                  </m:r>
                                </m:sub>
                              </m:sSub>
                            </m:e>
                          </m:acc>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4</m:t>
                                </m:r>
                                <m:r>
                                  <a:rPr lang="en-US" sz="1800" b="0" i="1" smtClean="0">
                                    <a:latin typeface="Cambria Math" panose="02040503050406030204" pitchFamily="18" charset="0"/>
                                  </a:rPr>
                                  <m:t>.3739+</m:t>
                                </m:r>
                                <m:r>
                                  <a:rPr lang="en-US" sz="1800" b="0" i="1" smtClean="0">
                                    <a:latin typeface="Cambria Math" panose="02040503050406030204" pitchFamily="18" charset="0"/>
                                  </a:rPr>
                                  <m:t>𝑗</m:t>
                                </m:r>
                                <m:r>
                                  <a:rPr lang="en-US" sz="1800" b="0" i="1" smtClean="0">
                                    <a:latin typeface="Cambria Math" panose="02040503050406030204" pitchFamily="18" charset="0"/>
                                  </a:rPr>
                                  <m:t>1.3645</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0953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1.1309</m:t>
                                </m:r>
                              </m:e>
                            </m:mr>
                            <m:mr>
                              <m:e>
                                <m:r>
                                  <a:rPr lang="en-US" sz="1800" b="0" i="1" smtClean="0">
                                    <a:latin typeface="Cambria Math" panose="02040503050406030204" pitchFamily="18" charset="0"/>
                                  </a:rPr>
                                  <m:t>0.0953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1.1309</m:t>
                                </m:r>
                              </m:e>
                              <m:e>
                                <m:r>
                                  <a:rPr lang="en-US" sz="1800" b="0" i="1" smtClean="0">
                                    <a:latin typeface="Cambria Math" panose="02040503050406030204" pitchFamily="18" charset="0"/>
                                  </a:rPr>
                                  <m:t>0</m:t>
                                </m:r>
                                <m:r>
                                  <a:rPr lang="en-US" sz="1800" i="1">
                                    <a:latin typeface="Cambria Math" panose="02040503050406030204" pitchFamily="18" charset="0"/>
                                  </a:rPr>
                                  <m:t>.</m:t>
                                </m:r>
                                <m:r>
                                  <a:rPr lang="en-US" sz="1800" b="0" i="1" smtClean="0">
                                    <a:latin typeface="Cambria Math" panose="02040503050406030204" pitchFamily="18" charset="0"/>
                                  </a:rPr>
                                  <m:t>7023</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1.5085</m:t>
                                </m:r>
                              </m:e>
                            </m:mr>
                          </m:m>
                        </m:e>
                      </m:d>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59890" y="2365006"/>
                <a:ext cx="5383910" cy="5305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743200" y="3733800"/>
                <a:ext cx="3510448"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1</m:t>
                                  </m:r>
                                  <m:r>
                                    <a:rPr lang="en-US" sz="1800" b="0" i="1" smtClean="0">
                                      <a:latin typeface="Cambria Math" panose="02040503050406030204" pitchFamily="18" charset="0"/>
                                    </a:rPr>
                                    <m:t>𝑝</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smtClean="0">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1</m:t>
                                      </m:r>
                                      <m:r>
                                        <a:rPr lang="en-US" sz="1800" i="1">
                                          <a:latin typeface="Cambria Math" panose="02040503050406030204" pitchFamily="18" charset="0"/>
                                        </a:rPr>
                                        <m:t>𝑝</m:t>
                                      </m:r>
                                    </m:sub>
                                  </m:sSub>
                                </m:e>
                              </m:acc>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1</m:t>
                                      </m:r>
                                      <m:r>
                                        <a:rPr lang="en-US" sz="1800" b="0" i="1" smtClean="0">
                                          <a:latin typeface="Cambria Math" panose="02040503050406030204" pitchFamily="18" charset="0"/>
                                        </a:rPr>
                                        <m:t>𝑛</m:t>
                                      </m:r>
                                    </m:sub>
                                  </m:sSub>
                                </m:e>
                              </m:acc>
                            </m:e>
                          </m:d>
                          <m:r>
                            <a:rPr lang="en-US" sz="1800" i="1">
                              <a:latin typeface="Cambria Math" panose="02040503050406030204" pitchFamily="18" charset="0"/>
                            </a:rPr>
                            <m:t>[</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𝑛𝑛</m:t>
                                  </m:r>
                                </m:sub>
                              </m:sSub>
                            </m:e>
                          </m:acc>
                          <m:r>
                            <a:rPr lang="en-US" sz="1800" i="1">
                              <a:latin typeface="Cambria Math" panose="02040503050406030204" pitchFamily="18" charset="0"/>
                            </a:rPr>
                            <m:t>]</m:t>
                          </m:r>
                        </m:e>
                        <m:sup>
                          <m:r>
                            <a:rPr lang="en-US" sz="1800" i="1">
                              <a:latin typeface="Cambria Math" panose="02040503050406030204" pitchFamily="18" charset="0"/>
                            </a:rPr>
                            <m:t>−1</m:t>
                          </m:r>
                        </m:sup>
                      </m:sSup>
                      <m:r>
                        <a:rPr lang="en-US" sz="1800" i="1">
                          <a:latin typeface="Cambria Math" panose="02040503050406030204" pitchFamily="18" charset="0"/>
                        </a:rPr>
                        <m:t>[</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b="0" i="1" smtClean="0">
                                  <a:latin typeface="Cambria Math" panose="02040503050406030204" pitchFamily="18" charset="0"/>
                                </a:rPr>
                                <m:t>𝑛𝑗</m:t>
                              </m:r>
                            </m:sub>
                          </m:sSub>
                        </m:e>
                      </m:acc>
                      <m:r>
                        <a:rPr lang="en-US" sz="1800" i="1">
                          <a:latin typeface="Cambria Math" panose="02040503050406030204" pitchFamily="18" charset="0"/>
                        </a:rPr>
                        <m:t>] </m:t>
                      </m:r>
                    </m:oMath>
                  </m:oMathPara>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2743200" y="3733800"/>
                <a:ext cx="3510448" cy="411395"/>
              </a:xfrm>
              <a:prstGeom prst="rect">
                <a:avLst/>
              </a:prstGeom>
              <a:blipFill>
                <a:blip r:embed="rId7"/>
                <a:stretch>
                  <a:fillRect r="-12500"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71800" y="4191000"/>
                <a:ext cx="3044744" cy="298415"/>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1</m:t>
                        </m:r>
                        <m:r>
                          <a:rPr lang="en-US" sz="1800" i="1">
                            <a:latin typeface="Cambria Math" panose="02040503050406030204" pitchFamily="18" charset="0"/>
                          </a:rPr>
                          <m:t>𝑝</m:t>
                        </m:r>
                      </m:sub>
                    </m:sSub>
                    <m:r>
                      <a:rPr lang="en-US" sz="1800" b="0" i="1" smtClean="0">
                        <a:latin typeface="Cambria Math" panose="02040503050406030204" pitchFamily="18" charset="0"/>
                      </a:rPr>
                      <m:t>=1.3219+</m:t>
                    </m:r>
                    <m:r>
                      <a:rPr lang="en-US" sz="1800" b="0" i="1" smtClean="0">
                        <a:latin typeface="Cambria Math" panose="02040503050406030204" pitchFamily="18" charset="0"/>
                      </a:rPr>
                      <m:t>𝑗</m:t>
                    </m:r>
                    <m:r>
                      <a:rPr lang="en-US" sz="1800" b="0" i="1" smtClean="0">
                        <a:latin typeface="Cambria Math" panose="02040503050406030204" pitchFamily="18" charset="0"/>
                      </a:rPr>
                      <m:t>0.6743</m:t>
                    </m:r>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r>
                      <m:rPr>
                        <m:nor/>
                      </m:rPr>
                      <a:rPr lang="en-US" sz="1800" dirty="0"/>
                      <m:t>/</m:t>
                    </m:r>
                    <m:r>
                      <m:rPr>
                        <m:nor/>
                      </m:rPr>
                      <a:rPr lang="en-US" sz="1800" dirty="0"/>
                      <m:t>mile</m:t>
                    </m:r>
                  </m:oMath>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71800" y="4191000"/>
                <a:ext cx="3044744" cy="298415"/>
              </a:xfrm>
              <a:prstGeom prst="rect">
                <a:avLst/>
              </a:prstGeom>
              <a:blipFill>
                <a:blip r:embed="rId8"/>
                <a:stretch>
                  <a:fillRect l="-2004" t="-2083" r="-2004" b="-2708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2986200" y="4175640"/>
              <a:ext cx="358200" cy="29160"/>
            </p14:xfrm>
          </p:contentPart>
        </mc:Choice>
        <mc:Fallback xmlns="">
          <p:pic>
            <p:nvPicPr>
              <p:cNvPr id="3" name="Ink 2"/>
              <p:cNvPicPr/>
              <p:nvPr/>
            </p:nvPicPr>
            <p:blipFill>
              <a:blip r:embed="rId10"/>
              <a:stretch>
                <a:fillRect/>
              </a:stretch>
            </p:blipFill>
            <p:spPr>
              <a:xfrm>
                <a:off x="2983680" y="4171680"/>
                <a:ext cx="363600" cy="35640"/>
              </a:xfrm>
              <a:prstGeom prst="rect">
                <a:avLst/>
              </a:prstGeom>
            </p:spPr>
          </p:pic>
        </mc:Fallback>
      </mc:AlternateContent>
    </p:spTree>
    <p:extLst>
      <p:ext uri="{BB962C8B-B14F-4D97-AF65-F5344CB8AC3E}">
        <p14:creationId xmlns:p14="http://schemas.microsoft.com/office/powerpoint/2010/main" val="4568989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762000"/>
          </a:xfrm>
        </p:spPr>
        <p:txBody>
          <a:bodyPr/>
          <a:lstStyle/>
          <a:p>
            <a:r>
              <a:rPr lang="en-US" sz="3200" dirty="0"/>
              <a:t>Parallel Underground Distribution Lines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81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04800" y="838200"/>
            <a:ext cx="8458200" cy="2308324"/>
          </a:xfrm>
          <a:prstGeom prst="rect">
            <a:avLst/>
          </a:prstGeom>
        </p:spPr>
        <p:txBody>
          <a:bodyPr wrap="square">
            <a:spAutoFit/>
          </a:bodyPr>
          <a:lstStyle/>
          <a:p>
            <a:pPr algn="just"/>
            <a:r>
              <a:rPr lang="en-US" sz="1800" dirty="0">
                <a:solidFill>
                  <a:srgbClr val="000000"/>
                </a:solidFill>
              </a:rPr>
              <a:t>Fig.17 shows two concentric neutral parallel lines each with a separate grounded neutral conductor.</a:t>
            </a:r>
          </a:p>
          <a:p>
            <a:pPr algn="just"/>
            <a:r>
              <a:rPr lang="en-US" sz="1800" dirty="0">
                <a:solidFill>
                  <a:srgbClr val="000000"/>
                </a:solidFill>
              </a:rPr>
              <a:t>The process for computing the 6 × 6 phase impedance matrix follows exactly the same procedure as for the overhead lines. In this case, there are a total of 14 conductors (6 phase conductors, 6 equivalent concentric neutral conductors, and 2 grounded neutral conductors). Applying Carson's equations will result in a 14 × 14 primitive impedance matrix. This matrix is partitioned between the sixth and seventh rows and columns. The Kron reduction is applied to form the final 6 × 6 phase impedance matrix.</a:t>
            </a:r>
          </a:p>
        </p:txBody>
      </p:sp>
      <p:pic>
        <p:nvPicPr>
          <p:cNvPr id="7" name="Picture 6"/>
          <p:cNvPicPr>
            <a:picLocks noChangeAspect="1"/>
          </p:cNvPicPr>
          <p:nvPr/>
        </p:nvPicPr>
        <p:blipFill>
          <a:blip r:embed="rId2"/>
          <a:stretch>
            <a:fillRect/>
          </a:stretch>
        </p:blipFill>
        <p:spPr>
          <a:xfrm>
            <a:off x="2438400" y="3124200"/>
            <a:ext cx="3733800" cy="2761868"/>
          </a:xfrm>
          <a:prstGeom prst="rect">
            <a:avLst/>
          </a:prstGeom>
        </p:spPr>
      </p:pic>
      <p:sp>
        <p:nvSpPr>
          <p:cNvPr id="8" name="TextBox 7"/>
          <p:cNvSpPr txBox="1"/>
          <p:nvPr/>
        </p:nvSpPr>
        <p:spPr>
          <a:xfrm>
            <a:off x="1752600" y="5791200"/>
            <a:ext cx="5374547" cy="307777"/>
          </a:xfrm>
          <a:prstGeom prst="rect">
            <a:avLst/>
          </a:prstGeom>
          <a:noFill/>
        </p:spPr>
        <p:txBody>
          <a:bodyPr wrap="square" rtlCol="0">
            <a:spAutoFit/>
          </a:bodyPr>
          <a:lstStyle/>
          <a:p>
            <a:pPr algn="ctr"/>
            <a:r>
              <a:rPr lang="en-US" sz="1400" dirty="0"/>
              <a:t>Fig.17 Parallel concentric neutral underground lines</a:t>
            </a:r>
          </a:p>
        </p:txBody>
      </p:sp>
    </p:spTree>
    <p:extLst>
      <p:ext uri="{BB962C8B-B14F-4D97-AF65-F5344CB8AC3E}">
        <p14:creationId xmlns:p14="http://schemas.microsoft.com/office/powerpoint/2010/main" val="1613481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82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1"/>
          <p:cNvSpPr>
            <a:spLocks noGrp="1"/>
          </p:cNvSpPr>
          <p:nvPr>
            <p:ph type="title"/>
          </p:nvPr>
        </p:nvSpPr>
        <p:spPr>
          <a:xfrm>
            <a:off x="3124200" y="2133600"/>
            <a:ext cx="3124200" cy="1524000"/>
          </a:xfrm>
        </p:spPr>
        <p:txBody>
          <a:bodyPr/>
          <a:lstStyle/>
          <a:p>
            <a:r>
              <a:rPr lang="en-US" sz="4400" dirty="0"/>
              <a:t>Thank You!</a:t>
            </a:r>
          </a:p>
        </p:txBody>
      </p:sp>
    </p:spTree>
    <p:extLst>
      <p:ext uri="{BB962C8B-B14F-4D97-AF65-F5344CB8AC3E}">
        <p14:creationId xmlns:p14="http://schemas.microsoft.com/office/powerpoint/2010/main" val="156298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Series Impedance of Overhead Lines</a:t>
            </a:r>
            <a:br>
              <a:rPr lang="en-US" sz="3200" dirty="0"/>
            </a:br>
            <a:endParaRPr lang="en-US" sz="3200" dirty="0"/>
          </a:p>
        </p:txBody>
      </p:sp>
      <p:sp>
        <p:nvSpPr>
          <p:cNvPr id="3" name="Content Placeholder 2"/>
          <p:cNvSpPr>
            <a:spLocks noGrp="1"/>
          </p:cNvSpPr>
          <p:nvPr>
            <p:ph idx="1"/>
          </p:nvPr>
        </p:nvSpPr>
        <p:spPr>
          <a:xfrm>
            <a:off x="381000" y="1066800"/>
            <a:ext cx="8458200" cy="4114800"/>
          </a:xfrm>
        </p:spPr>
        <p:txBody>
          <a:bodyPr/>
          <a:lstStyle/>
          <a:p>
            <a:pPr marL="0" indent="0" algn="just">
              <a:buNone/>
            </a:pPr>
            <a:r>
              <a:rPr lang="en-US" sz="2400" dirty="0">
                <a:solidFill>
                  <a:srgbClr val="000000"/>
                </a:solidFill>
                <a:latin typeface="Times"/>
                <a:cs typeface="Times"/>
              </a:rPr>
              <a:t>The inductance of conductor </a:t>
            </a:r>
            <a:r>
              <a:rPr lang="en-US" sz="2400" i="1" dirty="0" err="1">
                <a:solidFill>
                  <a:srgbClr val="000000"/>
                </a:solidFill>
                <a:latin typeface="Times"/>
                <a:cs typeface="Times"/>
              </a:rPr>
              <a:t>i</a:t>
            </a:r>
            <a:r>
              <a:rPr lang="en-US" sz="2400" dirty="0">
                <a:solidFill>
                  <a:srgbClr val="000000"/>
                </a:solidFill>
                <a:latin typeface="Times"/>
                <a:cs typeface="Times"/>
              </a:rPr>
              <a:t> consists of the “self-inductance” of conductor </a:t>
            </a:r>
            <a:r>
              <a:rPr lang="en-US" sz="2400" i="1" dirty="0" err="1">
                <a:solidFill>
                  <a:srgbClr val="000000"/>
                </a:solidFill>
                <a:latin typeface="Times"/>
                <a:cs typeface="Times"/>
              </a:rPr>
              <a:t>i</a:t>
            </a:r>
            <a:r>
              <a:rPr lang="en-US" sz="2400" dirty="0">
                <a:solidFill>
                  <a:srgbClr val="000000"/>
                </a:solidFill>
                <a:latin typeface="Times"/>
                <a:cs typeface="Times"/>
              </a:rPr>
              <a:t> and the “mutual inductance” between conductor </a:t>
            </a:r>
            <a:r>
              <a:rPr lang="en-US" sz="2400" i="1" dirty="0" err="1">
                <a:solidFill>
                  <a:srgbClr val="000000"/>
                </a:solidFill>
                <a:latin typeface="Times"/>
                <a:cs typeface="Times"/>
              </a:rPr>
              <a:t>i</a:t>
            </a:r>
            <a:r>
              <a:rPr lang="en-US" sz="2400" dirty="0">
                <a:solidFill>
                  <a:srgbClr val="000000"/>
                </a:solidFill>
                <a:latin typeface="Times"/>
                <a:cs typeface="Times"/>
              </a:rPr>
              <a:t> and all of the other </a:t>
            </a:r>
            <a:r>
              <a:rPr lang="en-US" sz="2400" i="1" dirty="0">
                <a:solidFill>
                  <a:srgbClr val="000000"/>
                </a:solidFill>
                <a:latin typeface="Times"/>
                <a:cs typeface="Times"/>
              </a:rPr>
              <a:t>n</a:t>
            </a:r>
            <a:r>
              <a:rPr lang="en-US" sz="2400" dirty="0">
                <a:solidFill>
                  <a:srgbClr val="000000"/>
                </a:solidFill>
                <a:latin typeface="Times"/>
                <a:cs typeface="Times"/>
              </a:rPr>
              <a:t> − 1 conductors. By definition,</a:t>
            </a:r>
          </a:p>
          <a:p>
            <a:pPr marL="0" indent="0">
              <a:buNone/>
            </a:pPr>
            <a:r>
              <a:rPr lang="en-US" sz="2400" i="1" dirty="0">
                <a:solidFill>
                  <a:srgbClr val="000000"/>
                </a:solidFill>
                <a:latin typeface="Times"/>
                <a:cs typeface="Times"/>
              </a:rPr>
              <a:t>Self-inductance</a:t>
            </a:r>
            <a:r>
              <a:rPr lang="en-US" sz="2400" dirty="0">
                <a:solidFill>
                  <a:srgbClr val="000000"/>
                </a:solidFill>
                <a:latin typeface="Times"/>
                <a:cs typeface="Times"/>
              </a:rPr>
              <a:t>:</a:t>
            </a:r>
          </a:p>
          <a:p>
            <a:endParaRPr lang="en-US"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p:cNvSpPr/>
          <p:nvPr/>
        </p:nvSpPr>
        <p:spPr>
          <a:xfrm>
            <a:off x="381000" y="3886200"/>
            <a:ext cx="8647386" cy="430887"/>
          </a:xfrm>
          <a:prstGeom prst="rect">
            <a:avLst/>
          </a:prstGeom>
        </p:spPr>
        <p:txBody>
          <a:bodyPr wrap="square">
            <a:spAutoFit/>
          </a:bodyPr>
          <a:lstStyle/>
          <a:p>
            <a:r>
              <a:rPr lang="en-US" sz="2200" i="1" dirty="0"/>
              <a:t>Mutual inductance:</a:t>
            </a:r>
            <a:endParaRPr lang="en-US" sz="2200" dirty="0"/>
          </a:p>
        </p:txBody>
      </p:sp>
      <mc:AlternateContent xmlns:mc="http://schemas.openxmlformats.org/markup-compatibility/2006" xmlns:a14="http://schemas.microsoft.com/office/drawing/2010/main">
        <mc:Choice Requires="a14">
          <p:sp>
            <p:nvSpPr>
              <p:cNvPr id="7" name="TextBox 5">
                <a:extLst>
                  <a:ext uri="{FF2B5EF4-FFF2-40B4-BE49-F238E27FC236}">
                    <a16:creationId xmlns:a16="http://schemas.microsoft.com/office/drawing/2014/main" id="{758229E2-8443-4A17-B8C5-95C3ABBA804D}"/>
                  </a:ext>
                </a:extLst>
              </p:cNvPr>
              <p:cNvSpPr txBox="1"/>
              <p:nvPr/>
            </p:nvSpPr>
            <p:spPr>
              <a:xfrm>
                <a:off x="2612562" y="2898540"/>
                <a:ext cx="3972306" cy="590803"/>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𝑖𝑖</m:t>
                        </m:r>
                      </m:sub>
                    </m:sSub>
                  </m:oMath>
                </a14:m>
                <a:r>
                  <a:rPr lang="en-US" sz="2400" dirty="0"/>
                  <a:t>=</a:t>
                </a:r>
                <a14:m>
                  <m:oMath xmlns:m="http://schemas.openxmlformats.org/officeDocument/2006/math">
                    <m:f>
                      <m:fPr>
                        <m:ctrlPr>
                          <a:rPr lang="en-US" sz="2400" i="1" dirty="0"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𝑖𝑖</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i="1">
                                <a:latin typeface="Cambria Math" panose="02040503050406030204" pitchFamily="18" charset="0"/>
                              </a:rPr>
                              <m:t>𝑖</m:t>
                            </m:r>
                          </m:sub>
                        </m:sSub>
                      </m:den>
                    </m:f>
                  </m:oMath>
                </a14:m>
                <a:r>
                  <a:rPr lang="en-US" sz="2400" dirty="0"/>
                  <a:t>=</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−7</m:t>
                        </m:r>
                      </m:sup>
                    </m:sSup>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𝐺𝑀𝑅</m:t>
                                </m:r>
                              </m:e>
                              <m:sub>
                                <m:r>
                                  <a:rPr lang="en-US" sz="2400" i="1">
                                    <a:latin typeface="Cambria Math" panose="02040503050406030204" pitchFamily="18" charset="0"/>
                                    <a:ea typeface="Cambria Math" panose="02040503050406030204" pitchFamily="18" charset="0"/>
                                  </a:rPr>
                                  <m:t>𝑖</m:t>
                                </m:r>
                              </m:sub>
                            </m:sSub>
                          </m:den>
                        </m:f>
                      </m:e>
                    </m:func>
                  </m:oMath>
                </a14:m>
                <a:r>
                  <a:rPr lang="en-US" sz="2400" dirty="0"/>
                  <a:t>  H/M</a:t>
                </a:r>
              </a:p>
            </p:txBody>
          </p:sp>
        </mc:Choice>
        <mc:Fallback xmlns="">
          <p:sp>
            <p:nvSpPr>
              <p:cNvPr id="7" name="TextBox 5">
                <a:extLst>
                  <a:ext uri="{FF2B5EF4-FFF2-40B4-BE49-F238E27FC236}">
                    <a16:creationId xmlns:a16="http://schemas.microsoft.com/office/drawing/2014/main" id="{758229E2-8443-4A17-B8C5-95C3ABBA804D}"/>
                  </a:ext>
                </a:extLst>
              </p:cNvPr>
              <p:cNvSpPr txBox="1">
                <a:spLocks noRot="1" noChangeAspect="1" noMove="1" noResize="1" noEditPoints="1" noAdjustHandles="1" noChangeArrowheads="1" noChangeShapeType="1" noTextEdit="1"/>
              </p:cNvSpPr>
              <p:nvPr/>
            </p:nvSpPr>
            <p:spPr>
              <a:xfrm>
                <a:off x="2612562" y="2898540"/>
                <a:ext cx="3972306" cy="590803"/>
              </a:xfrm>
              <a:prstGeom prst="rect">
                <a:avLst/>
              </a:prstGeom>
              <a:blipFill>
                <a:blip r:embed="rId2"/>
                <a:stretch>
                  <a:fillRect r="-5376" b="-9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11">
                <a:extLst>
                  <a:ext uri="{FF2B5EF4-FFF2-40B4-BE49-F238E27FC236}">
                    <a16:creationId xmlns:a16="http://schemas.microsoft.com/office/drawing/2014/main" id="{640238C0-18C7-4595-AAFF-1240914FBA80}"/>
                  </a:ext>
                </a:extLst>
              </p:cNvPr>
              <p:cNvSpPr txBox="1"/>
              <p:nvPr/>
            </p:nvSpPr>
            <p:spPr>
              <a:xfrm>
                <a:off x="2646604" y="4565654"/>
                <a:ext cx="3894721" cy="588431"/>
              </a:xfrm>
              <a:prstGeom prst="rect">
                <a:avLst/>
              </a:prstGeom>
              <a:noFill/>
            </p:spPr>
            <p:txBody>
              <a:bodyPr wrap="non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𝑖𝑛</m:t>
                        </m:r>
                      </m:sub>
                    </m:sSub>
                  </m:oMath>
                </a14:m>
                <a:r>
                  <a:rPr lang="en-US" sz="2400" dirty="0"/>
                  <a:t>=</a:t>
                </a:r>
                <a14:m>
                  <m:oMath xmlns:m="http://schemas.openxmlformats.org/officeDocument/2006/math">
                    <m:f>
                      <m:fPr>
                        <m:ctrlPr>
                          <a:rPr lang="en-US" sz="2400" i="1" dirty="0"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𝑖</m:t>
                            </m:r>
                            <m:r>
                              <a:rPr lang="en-US" sz="2400" b="0" i="1" smtClean="0">
                                <a:latin typeface="Cambria Math" panose="02040503050406030204" pitchFamily="18" charset="0"/>
                              </a:rPr>
                              <m:t>𝑛</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𝑛</m:t>
                            </m:r>
                          </m:sub>
                        </m:sSub>
                      </m:den>
                    </m:f>
                  </m:oMath>
                </a14:m>
                <a:r>
                  <a:rPr lang="en-US" sz="2400" dirty="0"/>
                  <a:t>=</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2∗</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−7</m:t>
                        </m:r>
                      </m:sup>
                    </m:sSup>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rPr>
                                  <m:t>𝑛</m:t>
                                </m:r>
                              </m:sub>
                            </m:sSub>
                          </m:den>
                        </m:f>
                      </m:e>
                    </m:func>
                  </m:oMath>
                </a14:m>
                <a:r>
                  <a:rPr lang="en-US" sz="2400" dirty="0"/>
                  <a:t>  H/M</a:t>
                </a:r>
              </a:p>
            </p:txBody>
          </p:sp>
        </mc:Choice>
        <mc:Fallback xmlns="">
          <p:sp>
            <p:nvSpPr>
              <p:cNvPr id="8" name="TextBox 11">
                <a:extLst>
                  <a:ext uri="{FF2B5EF4-FFF2-40B4-BE49-F238E27FC236}">
                    <a16:creationId xmlns:a16="http://schemas.microsoft.com/office/drawing/2014/main" id="{640238C0-18C7-4595-AAFF-1240914FBA80}"/>
                  </a:ext>
                </a:extLst>
              </p:cNvPr>
              <p:cNvSpPr txBox="1">
                <a:spLocks noRot="1" noChangeAspect="1" noMove="1" noResize="1" noEditPoints="1" noAdjustHandles="1" noChangeArrowheads="1" noChangeShapeType="1" noTextEdit="1"/>
              </p:cNvSpPr>
              <p:nvPr/>
            </p:nvSpPr>
            <p:spPr>
              <a:xfrm>
                <a:off x="2646604" y="4565654"/>
                <a:ext cx="3894721" cy="588431"/>
              </a:xfrm>
              <a:prstGeom prst="rect">
                <a:avLst/>
              </a:prstGeom>
              <a:blipFill>
                <a:blip r:embed="rId3"/>
                <a:stretch>
                  <a:fillRect t="-2083" r="-5634" b="-8333"/>
                </a:stretch>
              </a:blipFill>
            </p:spPr>
            <p:txBody>
              <a:bodyPr/>
              <a:lstStyle/>
              <a:p>
                <a:r>
                  <a:rPr lang="en-US">
                    <a:noFill/>
                  </a:rPr>
                  <a:t> </a:t>
                </a:r>
              </a:p>
            </p:txBody>
          </p:sp>
        </mc:Fallback>
      </mc:AlternateContent>
      <p:sp>
        <p:nvSpPr>
          <p:cNvPr id="9" name="TextBox 6">
            <a:extLst>
              <a:ext uri="{FF2B5EF4-FFF2-40B4-BE49-F238E27FC236}">
                <a16:creationId xmlns:a16="http://schemas.microsoft.com/office/drawing/2014/main" id="{0C24BE1C-D9B9-4322-BB5B-C36DFB58F105}"/>
              </a:ext>
            </a:extLst>
          </p:cNvPr>
          <p:cNvSpPr txBox="1"/>
          <p:nvPr/>
        </p:nvSpPr>
        <p:spPr>
          <a:xfrm>
            <a:off x="7848600" y="2891135"/>
            <a:ext cx="526106" cy="461665"/>
          </a:xfrm>
          <a:prstGeom prst="rect">
            <a:avLst/>
          </a:prstGeom>
          <a:noFill/>
        </p:spPr>
        <p:txBody>
          <a:bodyPr wrap="none" rtlCol="0">
            <a:spAutoFit/>
          </a:bodyPr>
          <a:lstStyle/>
          <a:p>
            <a:r>
              <a:rPr lang="en-US" sz="2400" dirty="0"/>
              <a:t>(3)</a:t>
            </a:r>
          </a:p>
        </p:txBody>
      </p:sp>
      <p:sp>
        <p:nvSpPr>
          <p:cNvPr id="10" name="TextBox 12">
            <a:extLst>
              <a:ext uri="{FF2B5EF4-FFF2-40B4-BE49-F238E27FC236}">
                <a16:creationId xmlns:a16="http://schemas.microsoft.com/office/drawing/2014/main" id="{E8B077C3-D826-4F90-B081-8621FB7E5058}"/>
              </a:ext>
            </a:extLst>
          </p:cNvPr>
          <p:cNvSpPr txBox="1"/>
          <p:nvPr/>
        </p:nvSpPr>
        <p:spPr>
          <a:xfrm>
            <a:off x="7848600" y="4546918"/>
            <a:ext cx="526106" cy="461665"/>
          </a:xfrm>
          <a:prstGeom prst="rect">
            <a:avLst/>
          </a:prstGeom>
          <a:noFill/>
        </p:spPr>
        <p:txBody>
          <a:bodyPr wrap="none" rtlCol="0">
            <a:spAutoFit/>
          </a:bodyPr>
          <a:lstStyle/>
          <a:p>
            <a:r>
              <a:rPr lang="en-US" sz="2400" dirty="0"/>
              <a:t>(4)</a:t>
            </a:r>
          </a:p>
        </p:txBody>
      </p:sp>
    </p:spTree>
    <p:extLst>
      <p:ext uri="{BB962C8B-B14F-4D97-AF65-F5344CB8AC3E}">
        <p14:creationId xmlns:p14="http://schemas.microsoft.com/office/powerpoint/2010/main" val="1622345622"/>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1258</TotalTime>
  <Words>8735</Words>
  <Application>Microsoft Macintosh PowerPoint</Application>
  <PresentationFormat>On-screen Show (4:3)</PresentationFormat>
  <Paragraphs>878</Paragraphs>
  <Slides>82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Univers 65</vt:lpstr>
      <vt:lpstr>Univers 67 CondensedBold</vt:lpstr>
      <vt:lpstr>Arial</vt:lpstr>
      <vt:lpstr>Calibri</vt:lpstr>
      <vt:lpstr>Cambria Math</vt:lpstr>
      <vt:lpstr>Times</vt:lpstr>
      <vt:lpstr>Times New Roman</vt:lpstr>
      <vt:lpstr>PowerPoint</vt:lpstr>
      <vt:lpstr>Equation</vt:lpstr>
      <vt:lpstr>EE455 Introduction to Energy Distribution Systems</vt:lpstr>
      <vt:lpstr>PowerPoint Presentation</vt:lpstr>
      <vt:lpstr>Series Impedance of Overhead and Underground Lines </vt:lpstr>
      <vt:lpstr>Overview – What’s phase impedance</vt:lpstr>
      <vt:lpstr>Overview – Why Carston’s equation</vt:lpstr>
      <vt:lpstr>Overview – Primitive impedances v.s. Phase impedances</vt:lpstr>
      <vt:lpstr>Series Impedance of Overhead Lines </vt:lpstr>
      <vt:lpstr>Series Impedance of Overhead Lines </vt:lpstr>
      <vt:lpstr>Series Impedance of Overhead Lines </vt:lpstr>
      <vt:lpstr>Transposed Three-phase Lines </vt:lpstr>
      <vt:lpstr>Transposed Three-phase Lines </vt:lpstr>
      <vt:lpstr>Untransposed Distribution Lines </vt:lpstr>
      <vt:lpstr>Untransposed Distribution Lines </vt:lpstr>
      <vt:lpstr>Untransposed Distribution Lines</vt:lpstr>
      <vt:lpstr>Untransposed Distribution Lines </vt:lpstr>
      <vt:lpstr>Untransposed Distribution Lines </vt:lpstr>
      <vt:lpstr>Untransposed Distribution Lines </vt:lpstr>
      <vt:lpstr>Untransposed Distribution Lines </vt:lpstr>
      <vt:lpstr>Carson’s Equations </vt:lpstr>
      <vt:lpstr>Carson’s Equations </vt:lpstr>
      <vt:lpstr>Carson’s Equations </vt:lpstr>
      <vt:lpstr>Carson’s Equations </vt:lpstr>
      <vt:lpstr>Modified Carson’s Equations </vt:lpstr>
      <vt:lpstr>Modified Carson’s Equations </vt:lpstr>
      <vt:lpstr>Modified Carson’s Equations </vt:lpstr>
      <vt:lpstr>Primitive Impedance Matrix for Overhead Lines </vt:lpstr>
      <vt:lpstr>Primitive Impedance Matrix for Overhead Lines </vt:lpstr>
      <vt:lpstr>Phase Impedance Matrix for Overhead Lines </vt:lpstr>
      <vt:lpstr>Phase Impedance Matrix for Overhead Lines </vt:lpstr>
      <vt:lpstr>Phase Impedance Matrix for Overhead Lines </vt:lpstr>
      <vt:lpstr>Phase Impedance Matrix for Overhead Lines </vt:lpstr>
      <vt:lpstr>Phase Impedance Matrix for Overhead Lines</vt:lpstr>
      <vt:lpstr>Phase Impedance Matrix for Overhead Lines </vt:lpstr>
      <vt:lpstr>Phase Impedance Matrix for Overhead Lines </vt:lpstr>
      <vt:lpstr>Phase Impedance Matrix for Overhead Lines </vt:lpstr>
      <vt:lpstr>Sequence Impedances </vt:lpstr>
      <vt:lpstr>Sequence Impedances </vt:lpstr>
      <vt:lpstr>Sequence Impedances </vt:lpstr>
      <vt:lpstr>Sequence Impedances </vt:lpstr>
      <vt:lpstr>Sequence Impedances </vt:lpstr>
      <vt:lpstr>Sequence Impedances </vt:lpstr>
      <vt:lpstr>Sequence Impedances</vt:lpstr>
      <vt:lpstr>Sequence Impedances </vt:lpstr>
      <vt:lpstr>Sequence Impedances </vt:lpstr>
      <vt:lpstr>Sequence Impedances </vt:lpstr>
      <vt:lpstr>Sequence Impedances </vt:lpstr>
      <vt:lpstr>Example 1</vt:lpstr>
      <vt:lpstr>Example 1 </vt:lpstr>
      <vt:lpstr>Example 1</vt:lpstr>
      <vt:lpstr>Example 1</vt:lpstr>
      <vt:lpstr>Example 1</vt:lpstr>
      <vt:lpstr>Example 1</vt:lpstr>
      <vt:lpstr>Example 1</vt:lpstr>
      <vt:lpstr>Parallel Overhead Distribution Lines </vt:lpstr>
      <vt:lpstr>Parallel Overhead Distribution Lines </vt:lpstr>
      <vt:lpstr>Parallel Overhead Distribution Lines </vt:lpstr>
      <vt:lpstr>Parallel Overhead Distribution Lines </vt:lpstr>
      <vt:lpstr>Series Impedance of Underground Cables </vt:lpstr>
      <vt:lpstr>Concentric Neutral Cable</vt:lpstr>
      <vt:lpstr>Concentric Neutral Cable</vt:lpstr>
      <vt:lpstr>Concentric Neutral Cable</vt:lpstr>
      <vt:lpstr>Concentric Neutral Cable</vt:lpstr>
      <vt:lpstr>Concentric Neutral Cable</vt:lpstr>
      <vt:lpstr>Concentric Neutral Cable</vt:lpstr>
      <vt:lpstr>Example 3</vt:lpstr>
      <vt:lpstr>Example 3</vt:lpstr>
      <vt:lpstr>Example 3</vt:lpstr>
      <vt:lpstr>Example 3</vt:lpstr>
      <vt:lpstr>Example 3</vt:lpstr>
      <vt:lpstr>Example 3</vt:lpstr>
      <vt:lpstr>Example 3</vt:lpstr>
      <vt:lpstr>Tape-Shielded Cables</vt:lpstr>
      <vt:lpstr>Tape-Shielded Cables</vt:lpstr>
      <vt:lpstr>Tape-Shielded Cables</vt:lpstr>
      <vt:lpstr>Tape-Shielded Cables</vt:lpstr>
      <vt:lpstr>Tape-Shielded Cables</vt:lpstr>
      <vt:lpstr>Example 4</vt:lpstr>
      <vt:lpstr>Example 4</vt:lpstr>
      <vt:lpstr>Example 4</vt:lpstr>
      <vt:lpstr>Example 4</vt:lpstr>
      <vt:lpstr>Parallel Underground Distribution Lines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101</cp:revision>
  <cp:lastPrinted>2021-03-08T03:17:10Z</cp:lastPrinted>
  <dcterms:created xsi:type="dcterms:W3CDTF">2016-12-19T18:40:45Z</dcterms:created>
  <dcterms:modified xsi:type="dcterms:W3CDTF">2023-03-14T20:17:02Z</dcterms:modified>
</cp:coreProperties>
</file>